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75" r:id="rId3"/>
    <p:sldId id="258" r:id="rId4"/>
    <p:sldId id="259" r:id="rId5"/>
    <p:sldId id="260" r:id="rId6"/>
    <p:sldId id="261" r:id="rId7"/>
    <p:sldId id="262" r:id="rId8"/>
    <p:sldId id="263" r:id="rId9"/>
    <p:sldId id="264" r:id="rId10"/>
    <p:sldId id="269" r:id="rId11"/>
    <p:sldId id="270" r:id="rId12"/>
    <p:sldId id="271" r:id="rId13"/>
    <p:sldId id="272" r:id="rId14"/>
    <p:sldId id="273" r:id="rId15"/>
    <p:sldId id="274" r:id="rId16"/>
  </p:sldIdLst>
  <p:sldSz cx="9144000" cy="5143500" type="screen16x9"/>
  <p:notesSz cx="6858000" cy="9144000"/>
  <p:embeddedFontLst>
    <p:embeddedFont>
      <p:font typeface="Amatic SC" panose="00000500000000000000" pitchFamily="2" charset="-79"/>
      <p:regular r:id="rId18"/>
      <p:bold r:id="rId19"/>
    </p:embeddedFont>
    <p:embeddedFont>
      <p:font typeface="Bodoni MT Condensed" panose="020706060806060202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Encode Sans Semi Condensed" panose="020B0604020202020204" charset="0"/>
      <p:regular r:id="rId30"/>
      <p:bold r:id="rId31"/>
    </p:embeddedFont>
    <p:embeddedFont>
      <p:font typeface="Encode Sans Semi Condensed Light"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A8"/>
    <a:srgbClr val="FFE05B"/>
    <a:srgbClr val="FFF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73" autoAdjust="0"/>
  </p:normalViewPr>
  <p:slideViewPr>
    <p:cSldViewPr snapToGrid="0">
      <p:cViewPr varScale="1">
        <p:scale>
          <a:sx n="126" d="100"/>
          <a:sy n="126" d="100"/>
        </p:scale>
        <p:origin x="792" y="120"/>
      </p:cViewPr>
      <p:guideLst/>
    </p:cSldViewPr>
  </p:slideViewPr>
  <p:outlineViewPr>
    <p:cViewPr>
      <p:scale>
        <a:sx n="33" d="100"/>
        <a:sy n="33" d="100"/>
      </p:scale>
      <p:origin x="0" y="-14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ge29aa0c0f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ge29aa0c0f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e29aa0c0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e29aa0c0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e29aa0c0f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e29aa0c0f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lvl="0" indent="0" algn="l" rtl="0">
              <a:lnSpc>
                <a:spcPct val="115000"/>
              </a:lnSpc>
              <a:spcBef>
                <a:spcPts val="600"/>
              </a:spcBef>
              <a:spcAft>
                <a:spcPts val="0"/>
              </a:spcAft>
              <a:buNone/>
            </a:pPr>
            <a:r>
              <a:rPr lang="en" sz="1000" dirty="0">
                <a:solidFill>
                  <a:schemeClr val="dk1"/>
                </a:solidFill>
              </a:rPr>
              <a:t>  Anyone can create a website or pay to have book published, then claim to be an expert in a certain field. For that reason self-published media—whether books, newsletters, personal websites, open wikis, blogs, personal pages on social networking sites, Internet forum postings, or tweets, —are largely not acceptable. This includes any website whose content is largely user-generated, including the Internet Movie Database, Cracked.com, CBDB.com, and so forth, with the exception of material on such sites that is labeled as originating from credentialed members of the sites' editorial staff, rather than users.</a:t>
            </a:r>
            <a:endParaRPr sz="1000" dirty="0">
              <a:solidFill>
                <a:schemeClr val="dk1"/>
              </a:solidFill>
            </a:endParaRPr>
          </a:p>
          <a:p>
            <a:pPr marL="368300" lvl="0" indent="0" algn="l" rtl="0">
              <a:lnSpc>
                <a:spcPct val="115000"/>
              </a:lnSpc>
              <a:spcBef>
                <a:spcPts val="600"/>
              </a:spcBef>
              <a:spcAft>
                <a:spcPts val="0"/>
              </a:spcAft>
              <a:buNone/>
            </a:pPr>
            <a:endParaRPr sz="1000" dirty="0">
              <a:solidFill>
                <a:schemeClr val="dk1"/>
              </a:solidFill>
            </a:endParaRPr>
          </a:p>
          <a:p>
            <a:pPr marL="368300" lvl="0" indent="0" algn="l" rtl="0">
              <a:lnSpc>
                <a:spcPct val="115000"/>
              </a:lnSpc>
              <a:spcBef>
                <a:spcPts val="600"/>
              </a:spcBef>
              <a:spcAft>
                <a:spcPts val="0"/>
              </a:spcAft>
              <a:buNone/>
            </a:pPr>
            <a:r>
              <a:rPr lang="en" sz="1000" dirty="0">
                <a:solidFill>
                  <a:schemeClr val="dk1"/>
                </a:solidFill>
              </a:rPr>
              <a:t>  "Blogs" in this context refers to personal and group blogs. Some news outlets host interactive columns they call blogs, and these may be acceptable as sources so long as the writers are professional journalists or are professionals in the field on which they write and the blog is subject to the news outlet's full editorial control. Posts left by readers may never be used as sources.</a:t>
            </a:r>
            <a:endParaRPr sz="1000" dirty="0">
              <a:solidFill>
                <a:schemeClr val="dk1"/>
              </a:solidFill>
            </a:endParaRPr>
          </a:p>
          <a:p>
            <a:pPr marL="368300" lvl="0" indent="0" algn="l" rtl="0">
              <a:lnSpc>
                <a:spcPct val="115000"/>
              </a:lnSpc>
              <a:spcBef>
                <a:spcPts val="600"/>
              </a:spcBef>
              <a:spcAft>
                <a:spcPts val="0"/>
              </a:spcAft>
              <a:buNone/>
            </a:pPr>
            <a:r>
              <a:rPr lang="en" sz="1000" dirty="0">
                <a:solidFill>
                  <a:schemeClr val="dk1"/>
                </a:solidFill>
              </a:rPr>
              <a:t>  Self-published material may be acceptable when produced by an established expert on the topic of the article whose work in the relevant field has previously been published by reliable third-party publications. Self-published sources should never be used as third-party sources about living persons, even if the author is a well-known professional researcher or writer.</a:t>
            </a:r>
            <a:endParaRPr sz="1000" dirty="0">
              <a:solidFill>
                <a:schemeClr val="dk1"/>
              </a:solidFill>
            </a:endParaRPr>
          </a:p>
          <a:p>
            <a:pPr marL="368300" lvl="0" indent="0" algn="l" rtl="0">
              <a:lnSpc>
                <a:spcPct val="115000"/>
              </a:lnSpc>
              <a:spcBef>
                <a:spcPts val="600"/>
              </a:spcBef>
              <a:spcAft>
                <a:spcPts val="0"/>
              </a:spcAft>
              <a:buNone/>
            </a:pPr>
            <a:endParaRPr sz="10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45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e29aa0c0f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e29aa0c0f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lvl="0" indent="0" algn="l" rtl="0">
              <a:lnSpc>
                <a:spcPct val="115000"/>
              </a:lnSpc>
              <a:spcBef>
                <a:spcPts val="600"/>
              </a:spcBef>
              <a:spcAft>
                <a:spcPts val="0"/>
              </a:spcAft>
              <a:buNone/>
            </a:pPr>
            <a:r>
              <a:rPr lang="en" sz="1000" dirty="0">
                <a:solidFill>
                  <a:schemeClr val="dk1"/>
                </a:solidFill>
              </a:rPr>
              <a:t>  When available, academic and peer-reviewed publications, scholarly monographs, and textbooks are usually the most reliable sources. However, some scholarly material may be outdated, in competition with alternate theories, or controversial within the relevant field. Try to cite present scholarly consensus when available, recognizing that this is often absent. Reliable non-academic sources may also be used in articles about scholarly issues, particularly material from high-quality mainstream publications. Deciding which sources are appropriate depends on context. Material should be attributed in-text where sources disagree.</a:t>
            </a:r>
            <a:endParaRPr sz="1000" dirty="0">
              <a:solidFill>
                <a:schemeClr val="dk1"/>
              </a:solidFill>
            </a:endParaRPr>
          </a:p>
          <a:p>
            <a:pPr marL="368300" lvl="0" indent="0" algn="l" rtl="0">
              <a:lnSpc>
                <a:spcPct val="115000"/>
              </a:lnSpc>
              <a:spcBef>
                <a:spcPts val="600"/>
              </a:spcBef>
              <a:spcAft>
                <a:spcPts val="0"/>
              </a:spcAft>
              <a:buNone/>
            </a:pPr>
            <a:r>
              <a:rPr lang="en" sz="1000" dirty="0">
                <a:solidFill>
                  <a:schemeClr val="dk1"/>
                </a:solidFill>
              </a:rPr>
              <a:t>  Typically, many online resources that come from scholarly sources are good places to get information. For example, through many public and university libraries, people can gain access to sites that often have:</a:t>
            </a:r>
            <a:endParaRPr sz="1000" dirty="0">
              <a:solidFill>
                <a:schemeClr val="dk1"/>
              </a:solidFill>
            </a:endParaRPr>
          </a:p>
          <a:p>
            <a:pPr marL="0" lvl="0" indent="0" algn="l" rtl="0">
              <a:lnSpc>
                <a:spcPct val="115000"/>
              </a:lnSpc>
              <a:spcBef>
                <a:spcPts val="600"/>
              </a:spcBef>
              <a:spcAft>
                <a:spcPts val="0"/>
              </a:spcAft>
              <a:buNone/>
            </a:pPr>
            <a:r>
              <a:rPr lang="en" sz="1000" dirty="0">
                <a:solidFill>
                  <a:srgbClr val="FEB80A"/>
                </a:solidFill>
              </a:rPr>
              <a:t></a:t>
            </a:r>
            <a:r>
              <a:rPr lang="en" sz="1000" dirty="0">
                <a:solidFill>
                  <a:schemeClr val="dk1"/>
                </a:solidFill>
              </a:rPr>
              <a:t>Letters</a:t>
            </a:r>
            <a:endParaRPr sz="1000" dirty="0">
              <a:solidFill>
                <a:schemeClr val="dk1"/>
              </a:solidFill>
            </a:endParaRPr>
          </a:p>
          <a:p>
            <a:pPr marL="0" lvl="0" indent="0" algn="l" rtl="0">
              <a:lnSpc>
                <a:spcPct val="115000"/>
              </a:lnSpc>
              <a:spcBef>
                <a:spcPts val="600"/>
              </a:spcBef>
              <a:spcAft>
                <a:spcPts val="0"/>
              </a:spcAft>
              <a:buNone/>
            </a:pPr>
            <a:r>
              <a:rPr lang="en" sz="1000" dirty="0">
                <a:solidFill>
                  <a:srgbClr val="FEB80A"/>
                </a:solidFill>
              </a:rPr>
              <a:t></a:t>
            </a:r>
            <a:r>
              <a:rPr lang="en" sz="1000" dirty="0">
                <a:solidFill>
                  <a:schemeClr val="dk1"/>
                </a:solidFill>
              </a:rPr>
              <a:t>Diaries</a:t>
            </a:r>
            <a:endParaRPr sz="1000" dirty="0">
              <a:solidFill>
                <a:schemeClr val="dk1"/>
              </a:solidFill>
            </a:endParaRPr>
          </a:p>
          <a:p>
            <a:pPr marL="0" lvl="0" indent="0" algn="l" rtl="0">
              <a:lnSpc>
                <a:spcPct val="115000"/>
              </a:lnSpc>
              <a:spcBef>
                <a:spcPts val="600"/>
              </a:spcBef>
              <a:spcAft>
                <a:spcPts val="0"/>
              </a:spcAft>
              <a:buNone/>
            </a:pPr>
            <a:r>
              <a:rPr lang="en" sz="1000" dirty="0">
                <a:solidFill>
                  <a:srgbClr val="FEB80A"/>
                </a:solidFill>
              </a:rPr>
              <a:t></a:t>
            </a:r>
            <a:r>
              <a:rPr lang="en" sz="1000" dirty="0">
                <a:solidFill>
                  <a:schemeClr val="dk1"/>
                </a:solidFill>
              </a:rPr>
              <a:t>First-person accounts</a:t>
            </a:r>
            <a:endParaRPr sz="1000" dirty="0">
              <a:solidFill>
                <a:schemeClr val="dk1"/>
              </a:solidFill>
            </a:endParaRPr>
          </a:p>
          <a:p>
            <a:pPr marL="0" lvl="0" indent="0" algn="l" rtl="0">
              <a:lnSpc>
                <a:spcPct val="115000"/>
              </a:lnSpc>
              <a:spcBef>
                <a:spcPts val="600"/>
              </a:spcBef>
              <a:spcAft>
                <a:spcPts val="0"/>
              </a:spcAft>
              <a:buNone/>
            </a:pPr>
            <a:r>
              <a:rPr lang="en" sz="1000" dirty="0">
                <a:solidFill>
                  <a:srgbClr val="FEB80A"/>
                </a:solidFill>
              </a:rPr>
              <a:t></a:t>
            </a:r>
            <a:r>
              <a:rPr lang="en" sz="1000" dirty="0">
                <a:solidFill>
                  <a:schemeClr val="dk1"/>
                </a:solidFill>
              </a:rPr>
              <a:t>Newspaper archives (Such as the </a:t>
            </a:r>
            <a:r>
              <a:rPr lang="en" sz="1000" i="1" dirty="0">
                <a:solidFill>
                  <a:schemeClr val="dk1"/>
                </a:solidFill>
              </a:rPr>
              <a:t>Washington Post or New York Times Archives)</a:t>
            </a:r>
            <a:endParaRPr sz="1000" i="1" dirty="0">
              <a:solidFill>
                <a:schemeClr val="dk1"/>
              </a:solidFill>
            </a:endParaRPr>
          </a:p>
          <a:p>
            <a:pPr marL="368300" lvl="0" indent="0" algn="l" rtl="0">
              <a:lnSpc>
                <a:spcPct val="115000"/>
              </a:lnSpc>
              <a:spcBef>
                <a:spcPts val="600"/>
              </a:spcBef>
              <a:spcAft>
                <a:spcPts val="0"/>
              </a:spcAft>
              <a:buNone/>
            </a:pPr>
            <a:r>
              <a:rPr lang="en" sz="1000" dirty="0">
                <a:solidFill>
                  <a:schemeClr val="dk1"/>
                </a:solidFill>
              </a:rPr>
              <a:t>  Along with that, people and places’ official sites are often legitimate sources if they contain new or useful information pertinent to the topic being researched. For instance, if one was researching President Gerald Ford, going to his museum's website would be a good place to get some information on him and where he grew up.</a:t>
            </a:r>
            <a:endParaRPr sz="1000" dirty="0">
              <a:solidFill>
                <a:schemeClr val="dk1"/>
              </a:solidFill>
            </a:endParaRPr>
          </a:p>
          <a:p>
            <a:pPr marL="368300" lvl="0" indent="0" algn="l" rtl="0">
              <a:lnSpc>
                <a:spcPct val="115000"/>
              </a:lnSpc>
              <a:spcBef>
                <a:spcPts val="600"/>
              </a:spcBef>
              <a:spcAft>
                <a:spcPts val="0"/>
              </a:spcAft>
              <a:buNone/>
            </a:pPr>
            <a:endParaRPr sz="1000" dirty="0">
              <a:solidFill>
                <a:schemeClr val="dk1"/>
              </a:solidFill>
            </a:endParaRPr>
          </a:p>
          <a:p>
            <a:pPr marL="368300" lvl="0" indent="0" algn="l" rtl="0">
              <a:lnSpc>
                <a:spcPct val="115000"/>
              </a:lnSpc>
              <a:spcBef>
                <a:spcPts val="600"/>
              </a:spcBef>
              <a:spcAft>
                <a:spcPts val="0"/>
              </a:spcAft>
              <a:buNone/>
            </a:pPr>
            <a:r>
              <a:rPr lang="en" sz="1000" dirty="0">
                <a:solidFill>
                  <a:schemeClr val="dk1"/>
                </a:solidFill>
              </a:rPr>
              <a:t>  Books on the topic are great for research. They often contain indexes that determine whether or not they will be useful without having to read the entire text. Historical texts, biographies and scholarly studies are often available at public libraries. Asking the library staff for help finding a particular item should never be a problem, either. Finding historical documents or using the online system should be something the librarians are more than willing to help students access.</a:t>
            </a:r>
            <a:endParaRPr sz="1000" dirty="0">
              <a:solidFill>
                <a:schemeClr val="dk1"/>
              </a:solidFill>
            </a:endParaRPr>
          </a:p>
          <a:p>
            <a:pPr marL="368300" lvl="0" indent="0" algn="l" rtl="0">
              <a:lnSpc>
                <a:spcPct val="115000"/>
              </a:lnSpc>
              <a:spcBef>
                <a:spcPts val="600"/>
              </a:spcBef>
              <a:spcAft>
                <a:spcPts val="0"/>
              </a:spcAft>
              <a:buNone/>
            </a:pPr>
            <a:endParaRPr sz="1000" dirty="0">
              <a:solidFill>
                <a:schemeClr val="dk1"/>
              </a:solidFill>
            </a:endParaRPr>
          </a:p>
          <a:p>
            <a:pPr marL="368300" lvl="0" indent="0" algn="l" rtl="0">
              <a:lnSpc>
                <a:spcPct val="115000"/>
              </a:lnSpc>
              <a:spcBef>
                <a:spcPts val="600"/>
              </a:spcBef>
              <a:spcAft>
                <a:spcPts val="0"/>
              </a:spcAft>
              <a:buNone/>
            </a:pPr>
            <a:endParaRPr sz="10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e29aa0c0f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e29aa0c0f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lvl="0" indent="0" algn="l" rtl="0">
              <a:lnSpc>
                <a:spcPct val="115000"/>
              </a:lnSpc>
              <a:spcBef>
                <a:spcPts val="600"/>
              </a:spcBef>
              <a:spcAft>
                <a:spcPts val="0"/>
              </a:spcAft>
              <a:buNone/>
            </a:pPr>
            <a:r>
              <a:rPr lang="en" sz="1000">
                <a:solidFill>
                  <a:schemeClr val="dk1"/>
                </a:solidFill>
              </a:rPr>
              <a:t>  Anyone can create a website or pay to have book published, then claim to be an expert in a certain field. For that reason self-published media—whether books, newsletters, personal websites, open wikis, blogs, personal pages on social networking sites, Internet forum postings, or tweets, —are largely not acceptable. This includes any website whose content is largely user-generated, including the Internet Movie Database, Cracked.com, CBDB.com, and so forth, with the exception of material on such sites that is labeled as originating from credentialed members of the sites' editorial staff, rather than users.</a:t>
            </a:r>
            <a:endParaRPr sz="1000">
              <a:solidFill>
                <a:schemeClr val="dk1"/>
              </a:solidFill>
            </a:endParaRPr>
          </a:p>
          <a:p>
            <a:pPr marL="368300" lvl="0" indent="0" algn="l" rtl="0">
              <a:lnSpc>
                <a:spcPct val="115000"/>
              </a:lnSpc>
              <a:spcBef>
                <a:spcPts val="600"/>
              </a:spcBef>
              <a:spcAft>
                <a:spcPts val="0"/>
              </a:spcAft>
              <a:buNone/>
            </a:pPr>
            <a:endParaRPr sz="1000">
              <a:solidFill>
                <a:schemeClr val="dk1"/>
              </a:solidFill>
            </a:endParaRPr>
          </a:p>
          <a:p>
            <a:pPr marL="368300" lvl="0" indent="0" algn="l" rtl="0">
              <a:lnSpc>
                <a:spcPct val="115000"/>
              </a:lnSpc>
              <a:spcBef>
                <a:spcPts val="600"/>
              </a:spcBef>
              <a:spcAft>
                <a:spcPts val="0"/>
              </a:spcAft>
              <a:buNone/>
            </a:pPr>
            <a:r>
              <a:rPr lang="en" sz="1000">
                <a:solidFill>
                  <a:schemeClr val="dk1"/>
                </a:solidFill>
              </a:rPr>
              <a:t>  "Blogs" in this context refers to personal and group blogs. Some news outlets host interactive columns they call blogs, and these may be acceptable as sources so long as the writers are professional journalists or are professionals in the field on which they write and the blog is subject to the news outlet's full editorial control. Posts left by readers may never be used as sources.</a:t>
            </a:r>
            <a:endParaRPr sz="1000">
              <a:solidFill>
                <a:schemeClr val="dk1"/>
              </a:solidFill>
            </a:endParaRPr>
          </a:p>
          <a:p>
            <a:pPr marL="368300" lvl="0" indent="0" algn="l" rtl="0">
              <a:lnSpc>
                <a:spcPct val="115000"/>
              </a:lnSpc>
              <a:spcBef>
                <a:spcPts val="600"/>
              </a:spcBef>
              <a:spcAft>
                <a:spcPts val="0"/>
              </a:spcAft>
              <a:buNone/>
            </a:pPr>
            <a:r>
              <a:rPr lang="en" sz="1000">
                <a:solidFill>
                  <a:schemeClr val="dk1"/>
                </a:solidFill>
              </a:rPr>
              <a:t>  Self-published material may be acceptable when produced by an established expert on the topic of the article whose work in the relevant field has previously been published by reliable third-party publications. Self-published sources should never be used as third-party sources about living persons, even if the author is a well-known professional researcher or writer.</a:t>
            </a:r>
            <a:endParaRPr sz="1000">
              <a:solidFill>
                <a:schemeClr val="dk1"/>
              </a:solidFill>
            </a:endParaRPr>
          </a:p>
          <a:p>
            <a:pPr marL="368300" lvl="0" indent="0" algn="l" rtl="0">
              <a:lnSpc>
                <a:spcPct val="115000"/>
              </a:lnSpc>
              <a:spcBef>
                <a:spcPts val="600"/>
              </a:spcBef>
              <a:spcAft>
                <a:spcPts val="0"/>
              </a:spcAft>
              <a:buNone/>
            </a:pP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3"/>
        <p:cNvGrpSpPr/>
        <p:nvPr/>
      </p:nvGrpSpPr>
      <p:grpSpPr>
        <a:xfrm>
          <a:off x="0" y="0"/>
          <a:ext cx="0" cy="0"/>
          <a:chOff x="0" y="0"/>
          <a:chExt cx="0" cy="0"/>
        </a:xfrm>
      </p:grpSpPr>
      <p:sp>
        <p:nvSpPr>
          <p:cNvPr id="944" name="Google Shape;944;p9"/>
          <p:cNvSpPr txBox="1">
            <a:spLocks noGrp="1"/>
          </p:cNvSpPr>
          <p:nvPr>
            <p:ph type="body" idx="1"/>
          </p:nvPr>
        </p:nvSpPr>
        <p:spPr>
          <a:xfrm>
            <a:off x="855300" y="4591175"/>
            <a:ext cx="7433400" cy="3348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Clr>
                <a:schemeClr val="accent1"/>
              </a:buClr>
              <a:buSzPts val="1800"/>
              <a:buNone/>
              <a:defRPr sz="1800">
                <a:solidFill>
                  <a:schemeClr val="accent1"/>
                </a:solidFill>
              </a:defRPr>
            </a:lvl1pPr>
          </a:lstStyle>
          <a:p>
            <a:endParaRPr/>
          </a:p>
        </p:txBody>
      </p:sp>
      <p:sp>
        <p:nvSpPr>
          <p:cNvPr id="945" name="Google Shape;945;p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46" name="Google Shape;946;p9"/>
          <p:cNvGrpSpPr/>
          <p:nvPr/>
        </p:nvGrpSpPr>
        <p:grpSpPr>
          <a:xfrm>
            <a:off x="2123897" y="-3"/>
            <a:ext cx="248884" cy="1079826"/>
            <a:chOff x="6176324" y="1765810"/>
            <a:chExt cx="466512" cy="2024421"/>
          </a:xfrm>
        </p:grpSpPr>
        <p:sp>
          <p:nvSpPr>
            <p:cNvPr id="947" name="Google Shape;947;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9"/>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9"/>
          <p:cNvGrpSpPr/>
          <p:nvPr/>
        </p:nvGrpSpPr>
        <p:grpSpPr>
          <a:xfrm>
            <a:off x="6105618" y="-6"/>
            <a:ext cx="314981" cy="715683"/>
            <a:chOff x="4897958" y="2723139"/>
            <a:chExt cx="514087" cy="1168081"/>
          </a:xfrm>
        </p:grpSpPr>
        <p:sp>
          <p:nvSpPr>
            <p:cNvPr id="950" name="Google Shape;950;p9"/>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9"/>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9"/>
          <p:cNvGrpSpPr/>
          <p:nvPr/>
        </p:nvGrpSpPr>
        <p:grpSpPr>
          <a:xfrm>
            <a:off x="3821579" y="-5"/>
            <a:ext cx="248873" cy="666692"/>
            <a:chOff x="5578966" y="2874382"/>
            <a:chExt cx="406190" cy="1088121"/>
          </a:xfrm>
        </p:grpSpPr>
        <p:sp>
          <p:nvSpPr>
            <p:cNvPr id="953" name="Google Shape;953;p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9"/>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9"/>
          <p:cNvGrpSpPr/>
          <p:nvPr/>
        </p:nvGrpSpPr>
        <p:grpSpPr>
          <a:xfrm>
            <a:off x="4797694" y="-1"/>
            <a:ext cx="285832" cy="1167629"/>
            <a:chOff x="6176324" y="1884520"/>
            <a:chExt cx="466512" cy="1905711"/>
          </a:xfrm>
        </p:grpSpPr>
        <p:sp>
          <p:nvSpPr>
            <p:cNvPr id="956" name="Google Shape;956;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9"/>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9"/>
          <p:cNvGrpSpPr/>
          <p:nvPr/>
        </p:nvGrpSpPr>
        <p:grpSpPr>
          <a:xfrm>
            <a:off x="2497918" y="-1"/>
            <a:ext cx="291985" cy="626860"/>
            <a:chOff x="6798998" y="2578195"/>
            <a:chExt cx="476555" cy="1023111"/>
          </a:xfrm>
        </p:grpSpPr>
        <p:sp>
          <p:nvSpPr>
            <p:cNvPr id="959" name="Google Shape;959;p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9"/>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9"/>
          <p:cNvGrpSpPr/>
          <p:nvPr/>
        </p:nvGrpSpPr>
        <p:grpSpPr>
          <a:xfrm>
            <a:off x="6996805" y="1"/>
            <a:ext cx="104448" cy="835379"/>
            <a:chOff x="7576714" y="1965553"/>
            <a:chExt cx="170472" cy="1363439"/>
          </a:xfrm>
        </p:grpSpPr>
        <p:sp>
          <p:nvSpPr>
            <p:cNvPr id="962" name="Google Shape;962;p9"/>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9"/>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9"/>
          <p:cNvGrpSpPr/>
          <p:nvPr/>
        </p:nvGrpSpPr>
        <p:grpSpPr>
          <a:xfrm>
            <a:off x="3185950" y="-4"/>
            <a:ext cx="176687" cy="1310262"/>
            <a:chOff x="7883572" y="1683399"/>
            <a:chExt cx="288375" cy="2138505"/>
          </a:xfrm>
        </p:grpSpPr>
        <p:sp>
          <p:nvSpPr>
            <p:cNvPr id="965" name="Google Shape;965;p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9"/>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9"/>
          <p:cNvGrpSpPr/>
          <p:nvPr/>
        </p:nvGrpSpPr>
        <p:grpSpPr>
          <a:xfrm>
            <a:off x="2478543" y="103446"/>
            <a:ext cx="96683" cy="110722"/>
            <a:chOff x="3462796" y="2555878"/>
            <a:chExt cx="157798" cy="180711"/>
          </a:xfrm>
        </p:grpSpPr>
        <p:sp>
          <p:nvSpPr>
            <p:cNvPr id="968" name="Google Shape;968;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4" name="Google Shape;974;p9"/>
          <p:cNvGrpSpPr/>
          <p:nvPr/>
        </p:nvGrpSpPr>
        <p:grpSpPr>
          <a:xfrm>
            <a:off x="4244226" y="715679"/>
            <a:ext cx="110533" cy="116447"/>
            <a:chOff x="3770248" y="2527300"/>
            <a:chExt cx="180404" cy="190055"/>
          </a:xfrm>
        </p:grpSpPr>
        <p:sp>
          <p:nvSpPr>
            <p:cNvPr id="975" name="Google Shape;975;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9" name="Google Shape;979;p9"/>
          <p:cNvGrpSpPr/>
          <p:nvPr/>
        </p:nvGrpSpPr>
        <p:grpSpPr>
          <a:xfrm>
            <a:off x="6547056" y="29477"/>
            <a:ext cx="131398" cy="150478"/>
            <a:chOff x="3462796" y="2555878"/>
            <a:chExt cx="157798" cy="180711"/>
          </a:xfrm>
        </p:grpSpPr>
        <p:sp>
          <p:nvSpPr>
            <p:cNvPr id="980" name="Google Shape;980;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6" name="Google Shape;986;p9"/>
          <p:cNvGrpSpPr/>
          <p:nvPr/>
        </p:nvGrpSpPr>
        <p:grpSpPr>
          <a:xfrm>
            <a:off x="5436611" y="1013080"/>
            <a:ext cx="150222" cy="158259"/>
            <a:chOff x="3770248" y="2527300"/>
            <a:chExt cx="180404" cy="190055"/>
          </a:xfrm>
        </p:grpSpPr>
        <p:sp>
          <p:nvSpPr>
            <p:cNvPr id="987" name="Google Shape;987;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1" name="Google Shape;991;p9"/>
          <p:cNvGrpSpPr/>
          <p:nvPr/>
        </p:nvGrpSpPr>
        <p:grpSpPr>
          <a:xfrm rot="5400000">
            <a:off x="5283010" y="299034"/>
            <a:ext cx="131398" cy="150460"/>
            <a:chOff x="3462796" y="2555878"/>
            <a:chExt cx="157798" cy="180711"/>
          </a:xfrm>
        </p:grpSpPr>
        <p:sp>
          <p:nvSpPr>
            <p:cNvPr id="992" name="Google Shape;992;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8" name="Google Shape;998;p9"/>
          <p:cNvGrpSpPr/>
          <p:nvPr/>
        </p:nvGrpSpPr>
        <p:grpSpPr>
          <a:xfrm>
            <a:off x="2111378" y="797091"/>
            <a:ext cx="110533" cy="116447"/>
            <a:chOff x="3770248" y="2527300"/>
            <a:chExt cx="180404" cy="190055"/>
          </a:xfrm>
        </p:grpSpPr>
        <p:sp>
          <p:nvSpPr>
            <p:cNvPr id="999" name="Google Shape;999;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3" name="Google Shape;1003;p9"/>
          <p:cNvGrpSpPr/>
          <p:nvPr/>
        </p:nvGrpSpPr>
        <p:grpSpPr>
          <a:xfrm rot="-2700000">
            <a:off x="7021573" y="1207759"/>
            <a:ext cx="110522" cy="116435"/>
            <a:chOff x="3770248" y="2527300"/>
            <a:chExt cx="180404" cy="190055"/>
          </a:xfrm>
        </p:grpSpPr>
        <p:sp>
          <p:nvSpPr>
            <p:cNvPr id="1004" name="Google Shape;1004;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8" name="Google Shape;1008;p9"/>
          <p:cNvGrpSpPr/>
          <p:nvPr/>
        </p:nvGrpSpPr>
        <p:grpSpPr>
          <a:xfrm>
            <a:off x="3301930" y="-2"/>
            <a:ext cx="641313" cy="1441454"/>
            <a:chOff x="2484475" y="746199"/>
            <a:chExt cx="1046700" cy="2352626"/>
          </a:xfrm>
        </p:grpSpPr>
        <p:sp>
          <p:nvSpPr>
            <p:cNvPr id="1009" name="Google Shape;1009;p9"/>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9"/>
            <p:cNvGrpSpPr/>
            <p:nvPr/>
          </p:nvGrpSpPr>
          <p:grpSpPr>
            <a:xfrm>
              <a:off x="2769703" y="746199"/>
              <a:ext cx="510180" cy="2066757"/>
              <a:chOff x="1818382" y="1899501"/>
              <a:chExt cx="466728" cy="1890730"/>
            </a:xfrm>
          </p:grpSpPr>
          <p:grpSp>
            <p:nvGrpSpPr>
              <p:cNvPr id="1012" name="Google Shape;1012;p9"/>
              <p:cNvGrpSpPr/>
              <p:nvPr/>
            </p:nvGrpSpPr>
            <p:grpSpPr>
              <a:xfrm>
                <a:off x="1818382" y="2971595"/>
                <a:ext cx="466728" cy="818636"/>
                <a:chOff x="1818382" y="2942618"/>
                <a:chExt cx="466728" cy="818636"/>
              </a:xfrm>
            </p:grpSpPr>
            <p:sp>
              <p:nvSpPr>
                <p:cNvPr id="1013" name="Google Shape;1013;p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6" name="Google Shape;1016;p9"/>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018" name="Google Shape;1018;p9"/>
          <p:cNvGrpSpPr/>
          <p:nvPr/>
        </p:nvGrpSpPr>
        <p:grpSpPr>
          <a:xfrm>
            <a:off x="4207129" y="-1"/>
            <a:ext cx="554672" cy="791533"/>
            <a:chOff x="3961868" y="621833"/>
            <a:chExt cx="905291" cy="1291877"/>
          </a:xfrm>
        </p:grpSpPr>
        <p:grpSp>
          <p:nvGrpSpPr>
            <p:cNvPr id="1019" name="Google Shape;1019;p9"/>
            <p:cNvGrpSpPr/>
            <p:nvPr/>
          </p:nvGrpSpPr>
          <p:grpSpPr>
            <a:xfrm>
              <a:off x="3961868" y="1008419"/>
              <a:ext cx="905291" cy="905291"/>
              <a:chOff x="764100" y="3623300"/>
              <a:chExt cx="1046700" cy="1046700"/>
            </a:xfrm>
          </p:grpSpPr>
          <p:sp>
            <p:nvSpPr>
              <p:cNvPr id="1020" name="Google Shape;1020;p9"/>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9"/>
            <p:cNvGrpSpPr/>
            <p:nvPr/>
          </p:nvGrpSpPr>
          <p:grpSpPr>
            <a:xfrm>
              <a:off x="4155315" y="621833"/>
              <a:ext cx="522826" cy="1099260"/>
              <a:chOff x="2447534" y="2604168"/>
              <a:chExt cx="478297" cy="1005636"/>
            </a:xfrm>
          </p:grpSpPr>
          <p:grpSp>
            <p:nvGrpSpPr>
              <p:cNvPr id="1023" name="Google Shape;1023;p9"/>
              <p:cNvGrpSpPr/>
              <p:nvPr/>
            </p:nvGrpSpPr>
            <p:grpSpPr>
              <a:xfrm>
                <a:off x="2447534" y="2604168"/>
                <a:ext cx="478297" cy="1005636"/>
                <a:chOff x="2447534" y="2604168"/>
                <a:chExt cx="478297" cy="1005636"/>
              </a:xfrm>
            </p:grpSpPr>
            <p:grpSp>
              <p:nvGrpSpPr>
                <p:cNvPr id="1024" name="Google Shape;1024;p9"/>
                <p:cNvGrpSpPr/>
                <p:nvPr/>
              </p:nvGrpSpPr>
              <p:grpSpPr>
                <a:xfrm>
                  <a:off x="2447534" y="2971595"/>
                  <a:ext cx="478297" cy="638209"/>
                  <a:chOff x="2447534" y="3081786"/>
                  <a:chExt cx="478297" cy="638209"/>
                </a:xfrm>
              </p:grpSpPr>
              <p:sp>
                <p:nvSpPr>
                  <p:cNvPr id="1025" name="Google Shape;1025;p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8" name="Google Shape;1028;p9"/>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9" name="Google Shape;1029;p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030" name="Google Shape;1030;p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031" name="Google Shape;1031;p9"/>
          <p:cNvGrpSpPr/>
          <p:nvPr/>
        </p:nvGrpSpPr>
        <p:grpSpPr>
          <a:xfrm>
            <a:off x="4962190" y="-7"/>
            <a:ext cx="320336" cy="486565"/>
            <a:chOff x="5194218" y="621823"/>
            <a:chExt cx="522827" cy="794132"/>
          </a:xfrm>
        </p:grpSpPr>
        <p:grpSp>
          <p:nvGrpSpPr>
            <p:cNvPr id="1032" name="Google Shape;1032;p9"/>
            <p:cNvGrpSpPr/>
            <p:nvPr/>
          </p:nvGrpSpPr>
          <p:grpSpPr>
            <a:xfrm>
              <a:off x="5194218" y="893129"/>
              <a:ext cx="522827" cy="522827"/>
              <a:chOff x="764100" y="3623300"/>
              <a:chExt cx="1046700" cy="1046700"/>
            </a:xfrm>
          </p:grpSpPr>
          <p:sp>
            <p:nvSpPr>
              <p:cNvPr id="1033" name="Google Shape;1033;p9"/>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9"/>
            <p:cNvGrpSpPr/>
            <p:nvPr/>
          </p:nvGrpSpPr>
          <p:grpSpPr>
            <a:xfrm>
              <a:off x="5371921" y="621823"/>
              <a:ext cx="182209" cy="655932"/>
              <a:chOff x="3305183" y="2722527"/>
              <a:chExt cx="166690" cy="600065"/>
            </a:xfrm>
          </p:grpSpPr>
          <p:grpSp>
            <p:nvGrpSpPr>
              <p:cNvPr id="1036" name="Google Shape;1036;p9"/>
              <p:cNvGrpSpPr/>
              <p:nvPr/>
            </p:nvGrpSpPr>
            <p:grpSpPr>
              <a:xfrm>
                <a:off x="3305183" y="2722527"/>
                <a:ext cx="166690" cy="600065"/>
                <a:chOff x="3305183" y="2722527"/>
                <a:chExt cx="166690" cy="600065"/>
              </a:xfrm>
            </p:grpSpPr>
            <p:grpSp>
              <p:nvGrpSpPr>
                <p:cNvPr id="1037" name="Google Shape;1037;p9"/>
                <p:cNvGrpSpPr/>
                <p:nvPr/>
              </p:nvGrpSpPr>
              <p:grpSpPr>
                <a:xfrm>
                  <a:off x="3305183" y="2971595"/>
                  <a:ext cx="166690" cy="350998"/>
                  <a:chOff x="3305183" y="3146560"/>
                  <a:chExt cx="166690" cy="350998"/>
                </a:xfrm>
              </p:grpSpPr>
              <p:sp>
                <p:nvSpPr>
                  <p:cNvPr id="1038" name="Google Shape;1038;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1" name="Google Shape;1041;p9"/>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043" name="Google Shape;1043;p9"/>
          <p:cNvGrpSpPr/>
          <p:nvPr/>
        </p:nvGrpSpPr>
        <p:grpSpPr>
          <a:xfrm>
            <a:off x="6573945" y="2"/>
            <a:ext cx="527288" cy="1319623"/>
            <a:chOff x="7824797" y="870572"/>
            <a:chExt cx="860597" cy="2153783"/>
          </a:xfrm>
        </p:grpSpPr>
        <p:grpSp>
          <p:nvGrpSpPr>
            <p:cNvPr id="1044" name="Google Shape;1044;p9"/>
            <p:cNvGrpSpPr/>
            <p:nvPr/>
          </p:nvGrpSpPr>
          <p:grpSpPr>
            <a:xfrm>
              <a:off x="7824797" y="1891931"/>
              <a:ext cx="860597" cy="1132425"/>
              <a:chOff x="764100" y="3623300"/>
              <a:chExt cx="1046700" cy="1046700"/>
            </a:xfrm>
          </p:grpSpPr>
          <p:sp>
            <p:nvSpPr>
              <p:cNvPr id="1045" name="Google Shape;1045;p9"/>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9"/>
            <p:cNvGrpSpPr/>
            <p:nvPr/>
          </p:nvGrpSpPr>
          <p:grpSpPr>
            <a:xfrm>
              <a:off x="8100547" y="870572"/>
              <a:ext cx="300376" cy="1935114"/>
              <a:chOff x="3792712" y="2051381"/>
              <a:chExt cx="274793" cy="1770299"/>
            </a:xfrm>
          </p:grpSpPr>
          <p:grpSp>
            <p:nvGrpSpPr>
              <p:cNvPr id="1048" name="Google Shape;1048;p9"/>
              <p:cNvGrpSpPr/>
              <p:nvPr/>
            </p:nvGrpSpPr>
            <p:grpSpPr>
              <a:xfrm>
                <a:off x="3792712" y="2051381"/>
                <a:ext cx="274793" cy="1770299"/>
                <a:chOff x="3792712" y="2051381"/>
                <a:chExt cx="274793" cy="1770299"/>
              </a:xfrm>
            </p:grpSpPr>
            <p:grpSp>
              <p:nvGrpSpPr>
                <p:cNvPr id="1049" name="Google Shape;1049;p9"/>
                <p:cNvGrpSpPr/>
                <p:nvPr/>
              </p:nvGrpSpPr>
              <p:grpSpPr>
                <a:xfrm>
                  <a:off x="3792712" y="2971595"/>
                  <a:ext cx="274793" cy="850085"/>
                  <a:chOff x="3792712" y="2879468"/>
                  <a:chExt cx="274793" cy="850085"/>
                </a:xfrm>
              </p:grpSpPr>
              <p:sp>
                <p:nvSpPr>
                  <p:cNvPr id="1050" name="Google Shape;1050;p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53" name="Google Shape;1053;p9"/>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055" name="Google Shape;1055;p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056" name="Google Shape;1056;p9"/>
          <p:cNvGrpSpPr/>
          <p:nvPr/>
        </p:nvGrpSpPr>
        <p:grpSpPr>
          <a:xfrm>
            <a:off x="2510399" y="7"/>
            <a:ext cx="641313" cy="1028549"/>
            <a:chOff x="1192601" y="746213"/>
            <a:chExt cx="1046700" cy="1678715"/>
          </a:xfrm>
        </p:grpSpPr>
        <p:grpSp>
          <p:nvGrpSpPr>
            <p:cNvPr id="1057" name="Google Shape;1057;p9"/>
            <p:cNvGrpSpPr/>
            <p:nvPr/>
          </p:nvGrpSpPr>
          <p:grpSpPr>
            <a:xfrm>
              <a:off x="1192601" y="1378228"/>
              <a:ext cx="1046700" cy="1046700"/>
              <a:chOff x="764100" y="3623300"/>
              <a:chExt cx="1046700" cy="1046700"/>
            </a:xfrm>
          </p:grpSpPr>
          <p:sp>
            <p:nvSpPr>
              <p:cNvPr id="1058" name="Google Shape;1058;p9"/>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9"/>
            <p:cNvGrpSpPr/>
            <p:nvPr/>
          </p:nvGrpSpPr>
          <p:grpSpPr>
            <a:xfrm>
              <a:off x="1417979" y="746213"/>
              <a:ext cx="580390" cy="1384973"/>
              <a:chOff x="522260" y="2632808"/>
              <a:chExt cx="530958" cy="1267014"/>
            </a:xfrm>
          </p:grpSpPr>
          <p:grpSp>
            <p:nvGrpSpPr>
              <p:cNvPr id="1061" name="Google Shape;1061;p9"/>
              <p:cNvGrpSpPr/>
              <p:nvPr/>
            </p:nvGrpSpPr>
            <p:grpSpPr>
              <a:xfrm>
                <a:off x="522260" y="2632808"/>
                <a:ext cx="530958" cy="1267014"/>
                <a:chOff x="522260" y="2632808"/>
                <a:chExt cx="530958" cy="1267014"/>
              </a:xfrm>
            </p:grpSpPr>
            <p:grpSp>
              <p:nvGrpSpPr>
                <p:cNvPr id="1062" name="Google Shape;1062;p9"/>
                <p:cNvGrpSpPr/>
                <p:nvPr/>
              </p:nvGrpSpPr>
              <p:grpSpPr>
                <a:xfrm>
                  <a:off x="522260" y="2971595"/>
                  <a:ext cx="530958" cy="928227"/>
                  <a:chOff x="522260" y="2971595"/>
                  <a:chExt cx="530958" cy="928227"/>
                </a:xfrm>
              </p:grpSpPr>
              <p:sp>
                <p:nvSpPr>
                  <p:cNvPr id="1063" name="Google Shape;1063;p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7" name="Google Shape;1067;p9"/>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069" name="Google Shape;1069;p9"/>
          <p:cNvGrpSpPr/>
          <p:nvPr/>
        </p:nvGrpSpPr>
        <p:grpSpPr>
          <a:xfrm>
            <a:off x="5462591" y="6"/>
            <a:ext cx="641313" cy="1178098"/>
            <a:chOff x="6010934" y="870580"/>
            <a:chExt cx="1046700" cy="1922797"/>
          </a:xfrm>
        </p:grpSpPr>
        <p:grpSp>
          <p:nvGrpSpPr>
            <p:cNvPr id="1070" name="Google Shape;1070;p9"/>
            <p:cNvGrpSpPr/>
            <p:nvPr/>
          </p:nvGrpSpPr>
          <p:grpSpPr>
            <a:xfrm>
              <a:off x="6010934" y="1746678"/>
              <a:ext cx="1046700" cy="1046700"/>
              <a:chOff x="764100" y="3623300"/>
              <a:chExt cx="1046700" cy="1046700"/>
            </a:xfrm>
          </p:grpSpPr>
          <p:sp>
            <p:nvSpPr>
              <p:cNvPr id="1071" name="Google Shape;1071;p9"/>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9"/>
            <p:cNvGrpSpPr/>
            <p:nvPr/>
          </p:nvGrpSpPr>
          <p:grpSpPr>
            <a:xfrm>
              <a:off x="6308747" y="870580"/>
              <a:ext cx="441786" cy="1701306"/>
              <a:chOff x="1121941" y="2406098"/>
              <a:chExt cx="404159" cy="1556405"/>
            </a:xfrm>
          </p:grpSpPr>
          <p:grpSp>
            <p:nvGrpSpPr>
              <p:cNvPr id="1074" name="Google Shape;1074;p9"/>
              <p:cNvGrpSpPr/>
              <p:nvPr/>
            </p:nvGrpSpPr>
            <p:grpSpPr>
              <a:xfrm>
                <a:off x="1121941" y="2406098"/>
                <a:ext cx="404159" cy="1556405"/>
                <a:chOff x="1121941" y="2406098"/>
                <a:chExt cx="404159" cy="1556405"/>
              </a:xfrm>
            </p:grpSpPr>
            <p:grpSp>
              <p:nvGrpSpPr>
                <p:cNvPr id="1075" name="Google Shape;1075;p9"/>
                <p:cNvGrpSpPr/>
                <p:nvPr/>
              </p:nvGrpSpPr>
              <p:grpSpPr>
                <a:xfrm>
                  <a:off x="1121941" y="2971595"/>
                  <a:ext cx="404159" cy="990908"/>
                  <a:chOff x="1121941" y="2969319"/>
                  <a:chExt cx="404159" cy="990908"/>
                </a:xfrm>
              </p:grpSpPr>
              <p:sp>
                <p:nvSpPr>
                  <p:cNvPr id="1076" name="Google Shape;1076;p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80" name="Google Shape;1080;p9"/>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9"/>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082" name="Google Shape;1082;p9"/>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083" name="Google Shape;1083;p9"/>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084" name="Google Shape;1084;p9"/>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085" name="Google Shape;1085;p9"/>
          <p:cNvGrpSpPr/>
          <p:nvPr/>
        </p:nvGrpSpPr>
        <p:grpSpPr>
          <a:xfrm>
            <a:off x="2221896" y="1"/>
            <a:ext cx="320336" cy="1232124"/>
            <a:chOff x="721731" y="746204"/>
            <a:chExt cx="522827" cy="2010974"/>
          </a:xfrm>
        </p:grpSpPr>
        <p:grpSp>
          <p:nvGrpSpPr>
            <p:cNvPr id="1086" name="Google Shape;1086;p9"/>
            <p:cNvGrpSpPr/>
            <p:nvPr/>
          </p:nvGrpSpPr>
          <p:grpSpPr>
            <a:xfrm>
              <a:off x="721731" y="2234351"/>
              <a:ext cx="522827" cy="522827"/>
              <a:chOff x="764100" y="3623300"/>
              <a:chExt cx="1046700" cy="1046700"/>
            </a:xfrm>
          </p:grpSpPr>
          <p:sp>
            <p:nvSpPr>
              <p:cNvPr id="1087" name="Google Shape;1087;p9"/>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9"/>
            <p:cNvGrpSpPr/>
            <p:nvPr/>
          </p:nvGrpSpPr>
          <p:grpSpPr>
            <a:xfrm>
              <a:off x="892053" y="746204"/>
              <a:ext cx="182209" cy="1869993"/>
              <a:chOff x="3305183" y="1611869"/>
              <a:chExt cx="166690" cy="1710724"/>
            </a:xfrm>
          </p:grpSpPr>
          <p:grpSp>
            <p:nvGrpSpPr>
              <p:cNvPr id="1090" name="Google Shape;1090;p9"/>
              <p:cNvGrpSpPr/>
              <p:nvPr/>
            </p:nvGrpSpPr>
            <p:grpSpPr>
              <a:xfrm>
                <a:off x="3305183" y="1611869"/>
                <a:ext cx="166690" cy="1710724"/>
                <a:chOff x="3305183" y="1611869"/>
                <a:chExt cx="166690" cy="1710724"/>
              </a:xfrm>
            </p:grpSpPr>
            <p:grpSp>
              <p:nvGrpSpPr>
                <p:cNvPr id="1091" name="Google Shape;1091;p9"/>
                <p:cNvGrpSpPr/>
                <p:nvPr/>
              </p:nvGrpSpPr>
              <p:grpSpPr>
                <a:xfrm>
                  <a:off x="3305183" y="2971595"/>
                  <a:ext cx="166690" cy="350998"/>
                  <a:chOff x="3305183" y="3146560"/>
                  <a:chExt cx="166690" cy="350998"/>
                </a:xfrm>
              </p:grpSpPr>
              <p:sp>
                <p:nvSpPr>
                  <p:cNvPr id="1092" name="Google Shape;1092;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5" name="Google Shape;1095;p9"/>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5B"/>
        </a:solidFill>
        <a:effectLst/>
      </p:bgPr>
    </p:bg>
    <p:spTree>
      <p:nvGrpSpPr>
        <p:cNvPr id="1" name="Shape 1570"/>
        <p:cNvGrpSpPr/>
        <p:nvPr/>
      </p:nvGrpSpPr>
      <p:grpSpPr>
        <a:xfrm>
          <a:off x="0" y="0"/>
          <a:ext cx="0" cy="0"/>
          <a:chOff x="0" y="0"/>
          <a:chExt cx="0" cy="0"/>
        </a:xfrm>
      </p:grpSpPr>
      <p:sp>
        <p:nvSpPr>
          <p:cNvPr id="5" name="Google Shape;1571;p13">
            <a:extLst>
              <a:ext uri="{FF2B5EF4-FFF2-40B4-BE49-F238E27FC236}">
                <a16:creationId xmlns:a16="http://schemas.microsoft.com/office/drawing/2014/main" id="{F542F8BA-E9B3-BF49-486D-3604620D2B9A}"/>
              </a:ext>
            </a:extLst>
          </p:cNvPr>
          <p:cNvSpPr txBox="1">
            <a:spLocks noGrp="1"/>
          </p:cNvSpPr>
          <p:nvPr>
            <p:ph type="ctrTitle"/>
          </p:nvPr>
        </p:nvSpPr>
        <p:spPr>
          <a:xfrm>
            <a:off x="855300" y="3382224"/>
            <a:ext cx="7433400" cy="1497203"/>
          </a:xfrm>
          <a:prstGeom prst="rect">
            <a:avLst/>
          </a:prstGeom>
          <a:effectLst/>
        </p:spPr>
        <p:txBody>
          <a:bodyPr spcFirstLastPara="1" wrap="square" lIns="0" tIns="0" rIns="0" bIns="0" anchor="t" anchorCtr="0">
            <a:noAutofit/>
          </a:bodyPr>
          <a:lstStyle/>
          <a:p>
            <a:pPr marL="0" lvl="0" indent="0" algn="ctr" rtl="0">
              <a:spcBef>
                <a:spcPts val="0"/>
              </a:spcBef>
              <a:spcAft>
                <a:spcPts val="0"/>
              </a:spcAft>
              <a:buNone/>
            </a:pPr>
            <a:r>
              <a:rPr lang="en" b="0" dirty="0">
                <a:solidFill>
                  <a:schemeClr val="tx1"/>
                </a:solidFill>
                <a:latin typeface="Bodoni MT Condensed" panose="02070606080606020203" pitchFamily="18" charset="0"/>
              </a:rPr>
              <a:t>Proper Source Selection </a:t>
            </a:r>
            <a:endParaRPr b="0" dirty="0">
              <a:solidFill>
                <a:schemeClr val="tx1"/>
              </a:solidFill>
              <a:latin typeface="Bodoni MT Condensed" panose="02070606080606020203" pitchFamily="18" charset="0"/>
            </a:endParaRPr>
          </a:p>
          <a:p>
            <a:pPr marL="0" lvl="0" indent="0" algn="ctr" rtl="0">
              <a:spcBef>
                <a:spcPts val="0"/>
              </a:spcBef>
              <a:spcAft>
                <a:spcPts val="0"/>
              </a:spcAft>
              <a:buNone/>
            </a:pPr>
            <a:r>
              <a:rPr lang="en" sz="4000" b="0" dirty="0">
                <a:solidFill>
                  <a:schemeClr val="tx1"/>
                </a:solidFill>
                <a:latin typeface="Bodoni MT Condensed" panose="02070606080606020203" pitchFamily="18" charset="0"/>
              </a:rPr>
              <a:t>And Other Source Considerations</a:t>
            </a:r>
            <a:endParaRPr sz="4000" b="0" dirty="0">
              <a:solidFill>
                <a:schemeClr val="tx1"/>
              </a:solidFill>
              <a:latin typeface="Bodoni MT Condensed" panose="02070606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64"/>
        <p:cNvGrpSpPr/>
        <p:nvPr/>
      </p:nvGrpSpPr>
      <p:grpSpPr>
        <a:xfrm>
          <a:off x="0" y="0"/>
          <a:ext cx="0" cy="0"/>
          <a:chOff x="0" y="0"/>
          <a:chExt cx="0" cy="0"/>
        </a:xfrm>
      </p:grpSpPr>
      <p:sp>
        <p:nvSpPr>
          <p:cNvPr id="1665" name="Google Shape;1665;p26"/>
          <p:cNvSpPr txBox="1">
            <a:spLocks noGrp="1"/>
          </p:cNvSpPr>
          <p:nvPr>
            <p:ph type="title" idx="4294967295"/>
          </p:nvPr>
        </p:nvSpPr>
        <p:spPr>
          <a:xfrm>
            <a:off x="545300" y="393600"/>
            <a:ext cx="2368800" cy="42799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b="0" dirty="0">
                <a:solidFill>
                  <a:schemeClr val="lt1"/>
                </a:solidFill>
                <a:latin typeface="Bodoni MT Condensed" panose="02070606080606020203" pitchFamily="18" charset="0"/>
              </a:rPr>
              <a:t>Best way to use sources? Find the threaded conversations-see their works cited!</a:t>
            </a:r>
            <a:endParaRPr sz="2800" b="0" dirty="0">
              <a:solidFill>
                <a:schemeClr val="lt1"/>
              </a:solidFill>
              <a:latin typeface="Bodoni MT Condensed" panose="02070606080606020203" pitchFamily="18" charset="0"/>
            </a:endParaRPr>
          </a:p>
          <a:p>
            <a:pPr marL="0" lvl="0" indent="0" algn="l" rtl="0">
              <a:spcBef>
                <a:spcPts val="0"/>
              </a:spcBef>
              <a:spcAft>
                <a:spcPts val="0"/>
              </a:spcAft>
              <a:buNone/>
            </a:pPr>
            <a:endParaRPr sz="2800" b="0" dirty="0">
              <a:solidFill>
                <a:schemeClr val="lt1"/>
              </a:solidFill>
              <a:latin typeface="Bodoni MT Condensed" panose="02070606080606020203" pitchFamily="18" charset="0"/>
            </a:endParaRPr>
          </a:p>
          <a:p>
            <a:pPr marL="0" lvl="0" indent="0" algn="l" rtl="0">
              <a:spcBef>
                <a:spcPts val="0"/>
              </a:spcBef>
              <a:spcAft>
                <a:spcPts val="0"/>
              </a:spcAft>
              <a:buNone/>
            </a:pPr>
            <a:endParaRPr sz="2800" b="0" dirty="0">
              <a:solidFill>
                <a:schemeClr val="lt1"/>
              </a:solidFill>
              <a:latin typeface="Bodoni MT Condensed" panose="02070606080606020203" pitchFamily="18" charset="0"/>
            </a:endParaRPr>
          </a:p>
          <a:p>
            <a:pPr marL="0" lvl="0" indent="0" algn="l" rtl="0">
              <a:spcBef>
                <a:spcPts val="0"/>
              </a:spcBef>
              <a:spcAft>
                <a:spcPts val="0"/>
              </a:spcAft>
              <a:buNone/>
            </a:pPr>
            <a:endParaRPr sz="2800" b="0" dirty="0">
              <a:solidFill>
                <a:schemeClr val="lt1"/>
              </a:solidFill>
              <a:latin typeface="Bodoni MT Condensed" panose="02070606080606020203" pitchFamily="18" charset="0"/>
            </a:endParaRPr>
          </a:p>
          <a:p>
            <a:pPr marL="0" lvl="0" indent="0" algn="l" rtl="0">
              <a:spcBef>
                <a:spcPts val="0"/>
              </a:spcBef>
              <a:spcAft>
                <a:spcPts val="0"/>
              </a:spcAft>
              <a:buNone/>
            </a:pPr>
            <a:r>
              <a:rPr lang="en" sz="2800" b="0" dirty="0">
                <a:solidFill>
                  <a:schemeClr val="lt1"/>
                </a:solidFill>
                <a:latin typeface="Bodoni MT Condensed" panose="02070606080606020203" pitchFamily="18" charset="0"/>
              </a:rPr>
              <a:t>(works on Wiki too!)</a:t>
            </a:r>
            <a:endParaRPr sz="2800" dirty="0">
              <a:solidFill>
                <a:schemeClr val="lt1"/>
              </a:solidFill>
              <a:latin typeface="Bodoni MT Condensed" panose="02070606080606020203" pitchFamily="18" charset="0"/>
            </a:endParaRPr>
          </a:p>
        </p:txBody>
      </p:sp>
      <p:sp>
        <p:nvSpPr>
          <p:cNvPr id="5" name="Google Shape;1577;p14">
            <a:extLst>
              <a:ext uri="{FF2B5EF4-FFF2-40B4-BE49-F238E27FC236}">
                <a16:creationId xmlns:a16="http://schemas.microsoft.com/office/drawing/2014/main" id="{7FF6C95F-7858-3E4D-04D8-1BB41647EC82}"/>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10</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27"/>
          <p:cNvSpPr txBox="1">
            <a:spLocks noGrp="1"/>
          </p:cNvSpPr>
          <p:nvPr>
            <p:ph type="ctrTitle" idx="4294967295"/>
          </p:nvPr>
        </p:nvSpPr>
        <p:spPr>
          <a:xfrm>
            <a:off x="695525" y="1336736"/>
            <a:ext cx="7432675" cy="47307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solidFill>
                  <a:srgbClr val="2A6FA8"/>
                </a:solidFill>
                <a:latin typeface="Bodoni MT Condensed" panose="02070606080606020203" pitchFamily="18" charset="0"/>
              </a:rPr>
              <a:t>Searching via Databases or Search Engines</a:t>
            </a:r>
            <a:endParaRPr sz="2800" dirty="0">
              <a:solidFill>
                <a:srgbClr val="2A6FA8"/>
              </a:solidFill>
              <a:latin typeface="Bodoni MT Condensed" panose="02070606080606020203" pitchFamily="18" charset="0"/>
            </a:endParaRPr>
          </a:p>
        </p:txBody>
      </p:sp>
      <p:sp>
        <p:nvSpPr>
          <p:cNvPr id="7" name="Google Shape;1617;p19">
            <a:extLst>
              <a:ext uri="{FF2B5EF4-FFF2-40B4-BE49-F238E27FC236}">
                <a16:creationId xmlns:a16="http://schemas.microsoft.com/office/drawing/2014/main" id="{43ABC70D-E536-D897-3D4D-3CC637EABBBC}"/>
              </a:ext>
            </a:extLst>
          </p:cNvPr>
          <p:cNvSpPr txBox="1"/>
          <p:nvPr/>
        </p:nvSpPr>
        <p:spPr>
          <a:xfrm>
            <a:off x="7112400" y="4690549"/>
            <a:ext cx="203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dirty="0">
                <a:latin typeface="Calibri Light" panose="020F0302020204030204" pitchFamily="34" charset="0"/>
                <a:ea typeface="Encode Sans Semi Condensed Light"/>
                <a:cs typeface="Calibri Light" panose="020F0302020204030204" pitchFamily="34" charset="0"/>
                <a:sym typeface="Encode Sans Semi Condensed Light"/>
              </a:rPr>
              <a:t>Per College Board resources</a:t>
            </a:r>
            <a:endParaRPr sz="1200" i="1" dirty="0">
              <a:latin typeface="Calibri Light" panose="020F0302020204030204" pitchFamily="34" charset="0"/>
              <a:ea typeface="Encode Sans Semi Condensed Light"/>
              <a:cs typeface="Calibri Light" panose="020F0302020204030204" pitchFamily="34" charset="0"/>
              <a:sym typeface="Encode Sans Semi Condensed Light"/>
            </a:endParaRPr>
          </a:p>
        </p:txBody>
      </p:sp>
      <p:pic>
        <p:nvPicPr>
          <p:cNvPr id="1673" name="Google Shape;1673;p27" descr="Image with a table showing examples searching via database or search engines."/>
          <p:cNvPicPr preferRelativeResize="0"/>
          <p:nvPr/>
        </p:nvPicPr>
        <p:blipFill>
          <a:blip r:embed="rId3">
            <a:alphaModFix/>
          </a:blip>
          <a:stretch>
            <a:fillRect/>
          </a:stretch>
        </p:blipFill>
        <p:spPr>
          <a:xfrm>
            <a:off x="763063" y="1934062"/>
            <a:ext cx="7617876" cy="2764999"/>
          </a:xfrm>
          <a:prstGeom prst="rect">
            <a:avLst/>
          </a:prstGeom>
          <a:noFill/>
          <a:ln>
            <a:noFill/>
          </a:ln>
        </p:spPr>
      </p:pic>
      <p:sp>
        <p:nvSpPr>
          <p:cNvPr id="6" name="Google Shape;1577;p14">
            <a:extLst>
              <a:ext uri="{FF2B5EF4-FFF2-40B4-BE49-F238E27FC236}">
                <a16:creationId xmlns:a16="http://schemas.microsoft.com/office/drawing/2014/main" id="{056DED33-031D-F8AD-DBFD-3EEA3030DE46}"/>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11</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6FA8"/>
        </a:solidFill>
        <a:effectLst/>
      </p:bgPr>
    </p:bg>
    <p:spTree>
      <p:nvGrpSpPr>
        <p:cNvPr id="1" name="Shape 1677"/>
        <p:cNvGrpSpPr/>
        <p:nvPr/>
      </p:nvGrpSpPr>
      <p:grpSpPr>
        <a:xfrm>
          <a:off x="0" y="0"/>
          <a:ext cx="0" cy="0"/>
          <a:chOff x="0" y="0"/>
          <a:chExt cx="0" cy="0"/>
        </a:xfrm>
      </p:grpSpPr>
      <p:sp>
        <p:nvSpPr>
          <p:cNvPr id="1678" name="Google Shape;1678;p28"/>
          <p:cNvSpPr txBox="1">
            <a:spLocks noGrp="1"/>
          </p:cNvSpPr>
          <p:nvPr>
            <p:ph type="ctrTitle"/>
          </p:nvPr>
        </p:nvSpPr>
        <p:spPr>
          <a:xfrm>
            <a:off x="1585825" y="2053500"/>
            <a:ext cx="4646100" cy="630900"/>
          </a:xfrm>
          <a:prstGeom prst="rect">
            <a:avLst/>
          </a:prstGeom>
          <a:effectLst/>
        </p:spPr>
        <p:txBody>
          <a:bodyPr spcFirstLastPara="1" wrap="square" lIns="0" tIns="0" rIns="0" bIns="0" anchor="b" anchorCtr="0">
            <a:noAutofit/>
          </a:bodyPr>
          <a:lstStyle/>
          <a:p>
            <a:pPr marL="0" lvl="0" indent="0" algn="l" rtl="0">
              <a:spcBef>
                <a:spcPts val="0"/>
              </a:spcBef>
              <a:spcAft>
                <a:spcPts val="0"/>
              </a:spcAft>
              <a:buNone/>
            </a:pPr>
            <a:r>
              <a:rPr lang="en" sz="4000" b="0" dirty="0">
                <a:latin typeface="Bodoni MT Condensed" panose="02070606080606020203" pitchFamily="18" charset="0"/>
              </a:rPr>
              <a:t>Today’s Task: Practicing Some Legitimate Source Evaluation</a:t>
            </a:r>
            <a:endParaRPr sz="4000" b="0" dirty="0">
              <a:latin typeface="Bodoni MT Condensed" panose="02070606080606020203" pitchFamily="18" charset="0"/>
            </a:endParaRPr>
          </a:p>
        </p:txBody>
      </p:sp>
      <p:sp>
        <p:nvSpPr>
          <p:cNvPr id="1679" name="Google Shape;1679;p28"/>
          <p:cNvSpPr txBox="1">
            <a:spLocks noGrp="1"/>
          </p:cNvSpPr>
          <p:nvPr>
            <p:ph type="subTitle" idx="1"/>
          </p:nvPr>
        </p:nvSpPr>
        <p:spPr>
          <a:xfrm>
            <a:off x="1585825" y="2705100"/>
            <a:ext cx="4646100" cy="83323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800" dirty="0">
                <a:solidFill>
                  <a:schemeClr val="bg1"/>
                </a:solidFill>
                <a:latin typeface="Calibri Light" panose="020F0302020204030204" pitchFamily="34" charset="0"/>
                <a:cs typeface="Calibri Light" panose="020F0302020204030204" pitchFamily="34" charset="0"/>
              </a:rPr>
              <a:t>Setting up extended Annotated Bibliographies</a:t>
            </a:r>
          </a:p>
          <a:p>
            <a:pPr marL="0" lvl="0" indent="0" algn="l" rtl="0">
              <a:spcBef>
                <a:spcPts val="0"/>
              </a:spcBef>
              <a:spcAft>
                <a:spcPts val="800"/>
              </a:spcAft>
              <a:buNone/>
            </a:pPr>
            <a:r>
              <a:rPr lang="en" sz="1800" dirty="0">
                <a:solidFill>
                  <a:schemeClr val="bg1"/>
                </a:solidFill>
                <a:latin typeface="Calibri Light" panose="020F0302020204030204" pitchFamily="34" charset="0"/>
                <a:cs typeface="Calibri Light" panose="020F0302020204030204" pitchFamily="34" charset="0"/>
              </a:rPr>
              <a:t>(to be continued)</a:t>
            </a:r>
            <a:endParaRPr sz="1800" dirty="0">
              <a:solidFill>
                <a:schemeClr val="bg1"/>
              </a:solidFill>
              <a:latin typeface="Calibri Light" panose="020F0302020204030204" pitchFamily="34" charset="0"/>
              <a:cs typeface="Calibri Light" panose="020F0302020204030204" pitchFamily="34" charset="0"/>
            </a:endParaRPr>
          </a:p>
        </p:txBody>
      </p:sp>
      <p:sp>
        <p:nvSpPr>
          <p:cNvPr id="1680" name="Google Shape;1680;p28"/>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bg1"/>
                </a:solidFill>
                <a:latin typeface="Calibri Light" panose="020F0302020204030204" pitchFamily="34" charset="0"/>
                <a:ea typeface="Encode Sans Semi Condensed"/>
                <a:cs typeface="Calibri Light" panose="020F0302020204030204" pitchFamily="34" charset="0"/>
                <a:sym typeface="Encode Sans Semi Condensed"/>
              </a:rPr>
              <a:t>2</a:t>
            </a:r>
            <a:endParaRPr sz="7200" b="1" dirty="0">
              <a:solidFill>
                <a:schemeClr val="bg1"/>
              </a:solidFill>
              <a:latin typeface="Calibri Light" panose="020F0302020204030204" pitchFamily="34" charset="0"/>
              <a:ea typeface="Encode Sans Semi Condensed"/>
              <a:cs typeface="Calibri Light" panose="020F0302020204030204" pitchFamily="34" charset="0"/>
              <a:sym typeface="Encode Sans Semi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lvl="0"/>
            <a:r>
              <a:rPr lang="en" sz="2800" dirty="0">
                <a:solidFill>
                  <a:srgbClr val="2A6FA8"/>
                </a:solidFill>
                <a:latin typeface="Bodoni MT Condensed" panose="02070606080606020203" pitchFamily="18" charset="0"/>
              </a:rPr>
              <a:t>What is an Annotated Bibliography?</a:t>
            </a:r>
            <a:endParaRPr sz="2800" dirty="0">
              <a:solidFill>
                <a:srgbClr val="2A6FA8"/>
              </a:solidFill>
              <a:latin typeface="Bodoni MT Condensed" panose="02070606080606020203" pitchFamily="18" charset="0"/>
            </a:endParaRPr>
          </a:p>
        </p:txBody>
      </p:sp>
      <p:sp>
        <p:nvSpPr>
          <p:cNvPr id="1686" name="Google Shape;1686;p29"/>
          <p:cNvSpPr txBox="1">
            <a:spLocks noGrp="1"/>
          </p:cNvSpPr>
          <p:nvPr>
            <p:ph type="body" idx="1"/>
          </p:nvPr>
        </p:nvSpPr>
        <p:spPr>
          <a:xfrm>
            <a:off x="702900" y="1430148"/>
            <a:ext cx="5660100" cy="270453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A bibliography is a list of sources (books, journals, websites, periodicals, etc.) one has used for researching a topic. Bibliographies are sometimes called "references" or "works cited" depending on the style format you are using. A bibliography usually just includes the bibliographic information (i.e., the author, title, publisher, etc.).</a:t>
            </a:r>
            <a:endParaRPr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0" lvl="0" indent="0" algn="l" rtl="0">
              <a:spcBef>
                <a:spcPts val="0"/>
              </a:spcBef>
              <a:spcAft>
                <a:spcPts val="0"/>
              </a:spcAft>
              <a:buNone/>
            </a:pPr>
            <a:r>
              <a:rPr lang="en"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An annotation is a summary and/or evaluation.</a:t>
            </a:r>
            <a:endParaRPr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0" lvl="0" indent="0" algn="l" rtl="0">
              <a:spcBef>
                <a:spcPts val="0"/>
              </a:spcBef>
              <a:spcAft>
                <a:spcPts val="0"/>
              </a:spcAft>
              <a:buNone/>
            </a:pPr>
            <a:endParaRPr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0" lvl="0" indent="0" algn="l" rtl="0">
              <a:spcBef>
                <a:spcPts val="0"/>
              </a:spcBef>
              <a:spcAft>
                <a:spcPts val="0"/>
              </a:spcAft>
              <a:buNone/>
            </a:pPr>
            <a:r>
              <a:rPr lang="en"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Therefore, an </a:t>
            </a:r>
            <a:r>
              <a:rPr lang="en" sz="1600" b="1" dirty="0">
                <a:solidFill>
                  <a:srgbClr val="000000"/>
                </a:solidFill>
                <a:latin typeface="Calibri Light" panose="020F0302020204030204" pitchFamily="34" charset="0"/>
                <a:ea typeface="Encode Sans Semi Condensed"/>
                <a:cs typeface="Calibri Light" panose="020F0302020204030204" pitchFamily="34" charset="0"/>
                <a:sym typeface="Encode Sans Semi Condensed"/>
              </a:rPr>
              <a:t>annotated bibliography</a:t>
            </a:r>
            <a:r>
              <a:rPr lang="en"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 includes a summary and/or evaluation of each of the listed sources.</a:t>
            </a:r>
            <a:endParaRPr sz="16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p:txBody>
      </p:sp>
      <p:sp>
        <p:nvSpPr>
          <p:cNvPr id="7" name="Google Shape;1577;p14">
            <a:extLst>
              <a:ext uri="{FF2B5EF4-FFF2-40B4-BE49-F238E27FC236}">
                <a16:creationId xmlns:a16="http://schemas.microsoft.com/office/drawing/2014/main" id="{23F0FCA7-E90D-5CFA-5B8B-2B52347DCF0F}"/>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13</a:t>
            </a:fld>
            <a:endParaRPr sz="1000" dirty="0">
              <a:latin typeface="Calibri Light" panose="020F0302020204030204" pitchFamily="34" charset="0"/>
              <a:cs typeface="Calibri Light" panose="020F0302020204030204" pitchFamily="34" charset="0"/>
            </a:endParaRPr>
          </a:p>
        </p:txBody>
      </p:sp>
      <p:sp>
        <p:nvSpPr>
          <p:cNvPr id="8" name="Google Shape;1617;p19">
            <a:extLst>
              <a:ext uri="{FF2B5EF4-FFF2-40B4-BE49-F238E27FC236}">
                <a16:creationId xmlns:a16="http://schemas.microsoft.com/office/drawing/2014/main" id="{B5724E14-96A7-C21A-382F-F4154C2ED560}"/>
              </a:ext>
            </a:extLst>
          </p:cNvPr>
          <p:cNvSpPr txBox="1"/>
          <p:nvPr/>
        </p:nvSpPr>
        <p:spPr>
          <a:xfrm>
            <a:off x="7112400" y="4690549"/>
            <a:ext cx="203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dirty="0">
                <a:latin typeface="Calibri Light" panose="020F0302020204030204" pitchFamily="34" charset="0"/>
                <a:ea typeface="Encode Sans Semi Condensed Light"/>
                <a:cs typeface="Calibri Light" panose="020F0302020204030204" pitchFamily="34" charset="0"/>
                <a:sym typeface="Encode Sans Semi Condensed Light"/>
              </a:rPr>
              <a:t>Per THE </a:t>
            </a:r>
            <a:r>
              <a:rPr lang="en-US" sz="1200" i="1" dirty="0">
                <a:latin typeface="Calibri Light" panose="020F0302020204030204" pitchFamily="34" charset="0"/>
                <a:ea typeface="Encode Sans Semi Condensed Light"/>
                <a:cs typeface="Calibri Light" panose="020F0302020204030204" pitchFamily="34" charset="0"/>
                <a:sym typeface="Encode Sans Semi Condensed Light"/>
              </a:rPr>
              <a:t>Purdue</a:t>
            </a:r>
            <a:r>
              <a:rPr lang="en" sz="1200" i="1" dirty="0">
                <a:latin typeface="Calibri Light" panose="020F0302020204030204" pitchFamily="34" charset="0"/>
                <a:ea typeface="Encode Sans Semi Condensed Light"/>
                <a:cs typeface="Calibri Light" panose="020F0302020204030204" pitchFamily="34" charset="0"/>
                <a:sym typeface="Encode Sans Semi Condensed Light"/>
              </a:rPr>
              <a:t> Writing Lab</a:t>
            </a:r>
            <a:endParaRPr sz="1200" i="1" dirty="0">
              <a:latin typeface="Calibri Light" panose="020F0302020204030204" pitchFamily="34" charset="0"/>
              <a:ea typeface="Encode Sans Semi Condensed Light"/>
              <a:cs typeface="Calibri Light" panose="020F0302020204030204" pitchFamily="34" charset="0"/>
              <a:sym typeface="Encode Sans Semi Condensed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sp>
        <p:nvSpPr>
          <p:cNvPr id="1694" name="Google Shape;1694;p30"/>
          <p:cNvSpPr txBox="1">
            <a:spLocks noGrp="1"/>
          </p:cNvSpPr>
          <p:nvPr>
            <p:ph type="title" idx="4294967295"/>
          </p:nvPr>
        </p:nvSpPr>
        <p:spPr>
          <a:xfrm>
            <a:off x="1681970" y="1480843"/>
            <a:ext cx="5659438" cy="70591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solidFill>
                  <a:srgbClr val="2A6FA8"/>
                </a:solidFill>
                <a:latin typeface="Bodoni MT Condensed" panose="02070606080606020203" pitchFamily="18" charset="0"/>
              </a:rPr>
              <a:t>First Sources: Web and Scholarly Journal</a:t>
            </a:r>
            <a:endParaRPr sz="2800" dirty="0">
              <a:solidFill>
                <a:srgbClr val="2A6FA8"/>
              </a:solidFill>
              <a:latin typeface="Bodoni MT Condensed" panose="02070606080606020203" pitchFamily="18" charset="0"/>
            </a:endParaRPr>
          </a:p>
          <a:p>
            <a:pPr marL="0" lvl="0" indent="0" algn="ctr" rtl="0">
              <a:spcBef>
                <a:spcPts val="0"/>
              </a:spcBef>
              <a:spcAft>
                <a:spcPts val="0"/>
              </a:spcAft>
              <a:buNone/>
            </a:pPr>
            <a:r>
              <a:rPr lang="en" sz="2000" dirty="0">
                <a:solidFill>
                  <a:srgbClr val="2A6FA8"/>
                </a:solidFill>
                <a:latin typeface="Bodoni MT Condensed" panose="02070606080606020203" pitchFamily="18" charset="0"/>
              </a:rPr>
              <a:t>(Find one of each and evaluate as below):</a:t>
            </a:r>
            <a:endParaRPr sz="2000" dirty="0">
              <a:solidFill>
                <a:srgbClr val="2A6FA8"/>
              </a:solidFill>
              <a:latin typeface="Bodoni MT Condensed" panose="02070606080606020203" pitchFamily="18" charset="0"/>
            </a:endParaRPr>
          </a:p>
        </p:txBody>
      </p:sp>
      <p:sp>
        <p:nvSpPr>
          <p:cNvPr id="1693" name="Google Shape;1693;p30"/>
          <p:cNvSpPr txBox="1">
            <a:spLocks noGrp="1"/>
          </p:cNvSpPr>
          <p:nvPr>
            <p:ph type="body" idx="1"/>
          </p:nvPr>
        </p:nvSpPr>
        <p:spPr>
          <a:xfrm>
            <a:off x="1247582" y="2377104"/>
            <a:ext cx="3204652" cy="209948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tx1"/>
                </a:solidFill>
                <a:latin typeface="Calibri Light" panose="020F0302020204030204" pitchFamily="34" charset="0"/>
                <a:cs typeface="Calibri Light" panose="020F0302020204030204" pitchFamily="34" charset="0"/>
              </a:rPr>
              <a:t>Find a web resource on a search engine:</a:t>
            </a:r>
            <a:endParaRPr sz="1200" b="1" dirty="0">
              <a:solidFill>
                <a:schemeClr val="tx1"/>
              </a:solidFill>
              <a:latin typeface="Calibri Light" panose="020F0302020204030204" pitchFamily="34" charset="0"/>
              <a:cs typeface="Calibri Light" panose="020F0302020204030204" pitchFamily="34" charset="0"/>
            </a:endParaRPr>
          </a:p>
          <a:p>
            <a:pPr marL="317500" lvl="0" indent="-171450" algn="l" rtl="0">
              <a:lnSpc>
                <a:spcPct val="100000"/>
              </a:lnSpc>
              <a:spcBef>
                <a:spcPts val="80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Who is responsible for creating this website?</a:t>
            </a:r>
            <a:endParaRPr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lvl="0" indent="-171450" algn="l" rtl="0">
              <a:lnSpc>
                <a:spcPct val="100000"/>
              </a:lnSpc>
              <a:spcBef>
                <a:spcPts val="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When was the website created? When was the page last updated?</a:t>
            </a:r>
            <a:endParaRPr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lvl="0" indent="-171450" algn="l" rtl="0">
              <a:lnSpc>
                <a:spcPct val="100000"/>
              </a:lnSpc>
              <a:spcBef>
                <a:spcPts val="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are the strengths of the website?</a:t>
            </a:r>
            <a:endParaRPr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lvl="0" indent="-171450" algn="l" rtl="0">
              <a:lnSpc>
                <a:spcPct val="100000"/>
              </a:lnSpc>
              <a:spcBef>
                <a:spcPts val="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How even-handed is it? Does it have any potential for bias?</a:t>
            </a:r>
            <a:endParaRPr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lvl="0" indent="-171450" algn="l" rtl="0">
              <a:lnSpc>
                <a:spcPct val="100000"/>
              </a:lnSpc>
              <a:spcBef>
                <a:spcPts val="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Who is the intended audience?</a:t>
            </a:r>
            <a:endParaRPr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lvl="0" indent="-171450" algn="l" rtl="0">
              <a:lnSpc>
                <a:spcPct val="100000"/>
              </a:lnSpc>
              <a:spcBef>
                <a:spcPts val="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is the primary focus?</a:t>
            </a:r>
            <a:endParaRPr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lvl="0" indent="-171450" algn="l" rtl="0">
              <a:lnSpc>
                <a:spcPct val="100000"/>
              </a:lnSpc>
              <a:spcBef>
                <a:spcPts val="0"/>
              </a:spcBef>
              <a:spcAft>
                <a:spcPts val="0"/>
              </a:spcAft>
              <a:buClr>
                <a:srgbClr val="2A6FA8"/>
              </a:buClr>
              <a:buSzPct val="120000"/>
              <a:buFont typeface="Calibri Light" panose="020F0302020204030204" pitchFamily="34" charset="0"/>
              <a:buChar char="&gt;"/>
            </a:pPr>
            <a:r>
              <a:rPr lang="en"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evidence is provided for the claims?</a:t>
            </a:r>
            <a:endParaRPr sz="1200" b="1" dirty="0">
              <a:solidFill>
                <a:schemeClr val="tx1"/>
              </a:solidFill>
              <a:latin typeface="Calibri Light" panose="020F0302020204030204" pitchFamily="34" charset="0"/>
              <a:cs typeface="Calibri Light" panose="020F0302020204030204" pitchFamily="34" charset="0"/>
            </a:endParaRPr>
          </a:p>
        </p:txBody>
      </p:sp>
      <p:sp>
        <p:nvSpPr>
          <p:cNvPr id="6" name="Google Shape;1693;p30">
            <a:extLst>
              <a:ext uri="{FF2B5EF4-FFF2-40B4-BE49-F238E27FC236}">
                <a16:creationId xmlns:a16="http://schemas.microsoft.com/office/drawing/2014/main" id="{E0BDD6DF-B906-4C32-DBC2-03862F8C42B8}"/>
              </a:ext>
            </a:extLst>
          </p:cNvPr>
          <p:cNvSpPr txBox="1">
            <a:spLocks/>
          </p:cNvSpPr>
          <p:nvPr/>
        </p:nvSpPr>
        <p:spPr>
          <a:xfrm>
            <a:off x="4724781" y="2377104"/>
            <a:ext cx="3204652" cy="190069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0"/>
              </a:spcBef>
              <a:spcAft>
                <a:spcPts val="800"/>
              </a:spcAft>
              <a:buClr>
                <a:schemeClr val="accent1"/>
              </a:buClr>
              <a:buSzPts val="1800"/>
              <a:buFont typeface="Encode Sans Semi Condensed Light"/>
              <a:buNone/>
              <a:defRPr sz="1800" b="0" i="0" u="none" strike="noStrike" cap="none">
                <a:solidFill>
                  <a:schemeClr val="accent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l">
              <a:spcAft>
                <a:spcPts val="0"/>
              </a:spcAft>
            </a:pPr>
            <a:r>
              <a:rPr lang="en-US" sz="1200" b="1" dirty="0">
                <a:solidFill>
                  <a:schemeClr val="tx1"/>
                </a:solidFill>
                <a:latin typeface="Calibri Light" panose="020F0302020204030204" pitchFamily="34" charset="0"/>
                <a:cs typeface="Calibri Light" panose="020F0302020204030204" pitchFamily="34" charset="0"/>
              </a:rPr>
              <a:t>Find a research study on JSTOR or Google Scholar:</a:t>
            </a:r>
          </a:p>
          <a:p>
            <a:pPr marL="317500" indent="-171450" algn="l">
              <a:lnSpc>
                <a:spcPct val="100000"/>
              </a:lnSpc>
              <a:spcBef>
                <a:spcPts val="800"/>
              </a:spcBef>
              <a:spcAft>
                <a:spcPts val="0"/>
              </a:spcAft>
              <a:buClr>
                <a:srgbClr val="2A6FA8"/>
              </a:buClr>
              <a:buSzPct val="120000"/>
              <a:buFont typeface="Calibri Light" panose="020F0302020204030204" pitchFamily="34" charset="0"/>
              <a:buChar char="&gt;"/>
            </a:pPr>
            <a:r>
              <a:rPr lang="en-US"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are the explicit or implied objectives of the study?</a:t>
            </a:r>
            <a:endParaRPr lang="en-US" sz="18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a:p>
            <a:pPr marL="317500" indent="-171450" algn="l">
              <a:lnSpc>
                <a:spcPct val="100000"/>
              </a:lnSpc>
              <a:spcAft>
                <a:spcPts val="0"/>
              </a:spcAft>
              <a:buClr>
                <a:srgbClr val="2A6FA8"/>
              </a:buClr>
              <a:buSzPct val="120000"/>
              <a:buFont typeface="Calibri Light" panose="020F0302020204030204" pitchFamily="34" charset="0"/>
              <a:buChar char="&gt;"/>
            </a:pPr>
            <a:r>
              <a:rPr lang="en-US"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methods are used in the study? (Summarize the procedures)</a:t>
            </a:r>
          </a:p>
          <a:p>
            <a:pPr marL="317500" indent="-171450" algn="l">
              <a:lnSpc>
                <a:spcPct val="100000"/>
              </a:lnSpc>
              <a:spcAft>
                <a:spcPts val="0"/>
              </a:spcAft>
              <a:buClr>
                <a:srgbClr val="2A6FA8"/>
              </a:buClr>
              <a:buSzPct val="120000"/>
              <a:buFont typeface="Calibri Light" panose="020F0302020204030204" pitchFamily="34" charset="0"/>
              <a:buChar char="&gt;"/>
            </a:pPr>
            <a:r>
              <a:rPr lang="en-US"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are the important ideas/findings?</a:t>
            </a:r>
          </a:p>
          <a:p>
            <a:pPr marL="317500" indent="-171450" algn="l">
              <a:lnSpc>
                <a:spcPct val="100000"/>
              </a:lnSpc>
              <a:spcAft>
                <a:spcPts val="0"/>
              </a:spcAft>
              <a:buClr>
                <a:srgbClr val="2A6FA8"/>
              </a:buClr>
              <a:buSzPct val="120000"/>
              <a:buFont typeface="Calibri Light" panose="020F0302020204030204" pitchFamily="34" charset="0"/>
              <a:buChar char="&gt;"/>
            </a:pPr>
            <a:r>
              <a:rPr lang="en-US"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is a limitation of the study?</a:t>
            </a:r>
          </a:p>
          <a:p>
            <a:pPr marL="317500" indent="-171450" algn="l">
              <a:lnSpc>
                <a:spcPct val="100000"/>
              </a:lnSpc>
              <a:spcAft>
                <a:spcPts val="0"/>
              </a:spcAft>
              <a:buClr>
                <a:srgbClr val="2A6FA8"/>
              </a:buClr>
              <a:buSzPct val="120000"/>
              <a:buFont typeface="Calibri Light" panose="020F0302020204030204" pitchFamily="34" charset="0"/>
              <a:buChar char="&gt;"/>
            </a:pPr>
            <a:r>
              <a:rPr lang="en-US"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is a significant implication of the study?</a:t>
            </a:r>
          </a:p>
          <a:p>
            <a:pPr marL="317500" indent="-171450" algn="l">
              <a:lnSpc>
                <a:spcPct val="100000"/>
              </a:lnSpc>
              <a:spcAft>
                <a:spcPts val="0"/>
              </a:spcAft>
              <a:buClr>
                <a:srgbClr val="2A6FA8"/>
              </a:buClr>
              <a:buSzPct val="120000"/>
              <a:buFont typeface="Calibri Light" panose="020F0302020204030204" pitchFamily="34" charset="0"/>
              <a:buChar char="&gt;"/>
            </a:pPr>
            <a:r>
              <a:rPr lang="en-US" sz="1200" dirty="0">
                <a:solidFill>
                  <a:schemeClr val="tx1"/>
                </a:solidFill>
                <a:latin typeface="Calibri Light" panose="020F0302020204030204" pitchFamily="34" charset="0"/>
                <a:ea typeface="Encode Sans Semi Condensed ExtraLight"/>
                <a:cs typeface="Calibri Light" panose="020F0302020204030204" pitchFamily="34" charset="0"/>
                <a:sym typeface="Encode Sans Semi Condensed ExtraLight"/>
              </a:rPr>
              <a:t>What conclusions are presented?</a:t>
            </a:r>
          </a:p>
        </p:txBody>
      </p:sp>
      <p:sp>
        <p:nvSpPr>
          <p:cNvPr id="7" name="Google Shape;1577;p14">
            <a:extLst>
              <a:ext uri="{FF2B5EF4-FFF2-40B4-BE49-F238E27FC236}">
                <a16:creationId xmlns:a16="http://schemas.microsoft.com/office/drawing/2014/main" id="{BB90AC6C-3348-8387-088D-47F0ADD2C624}"/>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14</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00"/>
        <p:cNvGrpSpPr/>
        <p:nvPr/>
      </p:nvGrpSpPr>
      <p:grpSpPr>
        <a:xfrm>
          <a:off x="0" y="0"/>
          <a:ext cx="0" cy="0"/>
          <a:chOff x="0" y="0"/>
          <a:chExt cx="0" cy="0"/>
        </a:xfrm>
      </p:grpSpPr>
      <p:sp>
        <p:nvSpPr>
          <p:cNvPr id="1701" name="Google Shape;1701;p31"/>
          <p:cNvSpPr txBox="1">
            <a:spLocks noGrp="1"/>
          </p:cNvSpPr>
          <p:nvPr>
            <p:ph type="ctrTitle" idx="4294967295"/>
          </p:nvPr>
        </p:nvSpPr>
        <p:spPr>
          <a:xfrm>
            <a:off x="855300" y="2116863"/>
            <a:ext cx="4694400" cy="1159800"/>
          </a:xfrm>
          <a:prstGeom prst="rect">
            <a:avLst/>
          </a:prstGeom>
          <a:effectLst/>
        </p:spPr>
        <p:txBody>
          <a:bodyPr spcFirstLastPara="1" wrap="square" lIns="0" tIns="0" rIns="0" bIns="0" anchor="b" anchorCtr="0">
            <a:noAutofit/>
          </a:bodyPr>
          <a:lstStyle/>
          <a:p>
            <a:pPr marL="0" lvl="0" indent="0" algn="l" rtl="0">
              <a:spcBef>
                <a:spcPts val="0"/>
              </a:spcBef>
              <a:spcAft>
                <a:spcPts val="0"/>
              </a:spcAft>
              <a:buNone/>
            </a:pPr>
            <a:r>
              <a:rPr lang="en" sz="5000" b="0" dirty="0">
                <a:solidFill>
                  <a:schemeClr val="bg1"/>
                </a:solidFill>
                <a:latin typeface="Bodoni MT Condensed" panose="02070606080606020203" pitchFamily="18" charset="0"/>
              </a:rPr>
              <a:t>Next Up:</a:t>
            </a:r>
            <a:br>
              <a:rPr lang="en" sz="5000" b="0" dirty="0">
                <a:solidFill>
                  <a:schemeClr val="bg1"/>
                </a:solidFill>
                <a:latin typeface="Bodoni MT Condensed" panose="02070606080606020203" pitchFamily="18" charset="0"/>
              </a:rPr>
            </a:br>
            <a:r>
              <a:rPr lang="en" sz="3000" b="0" dirty="0">
                <a:solidFill>
                  <a:schemeClr val="bg1"/>
                </a:solidFill>
                <a:latin typeface="Bodoni MT Condensed" panose="02070606080606020203" pitchFamily="18" charset="0"/>
              </a:rPr>
              <a:t>Identifying the Argument-Argument Mapping/Diagramming</a:t>
            </a:r>
            <a:endParaRPr sz="3000" b="0" dirty="0">
              <a:solidFill>
                <a:schemeClr val="bg1"/>
              </a:solidFill>
              <a:latin typeface="Bodoni MT Condensed" panose="020706060806060202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8AEB87A9-3BB7-E810-7382-44E447532AD3}"/>
              </a:ext>
              <a:ext uri="{C183D7F6-B498-43B3-948B-1728B52AA6E4}">
                <adec:decorative xmlns:adec="http://schemas.microsoft.com/office/drawing/2017/decorative" val="1"/>
              </a:ext>
            </a:extLst>
          </p:cNvPr>
          <p:cNvGrpSpPr/>
          <p:nvPr/>
        </p:nvGrpSpPr>
        <p:grpSpPr>
          <a:xfrm>
            <a:off x="2194244" y="-1"/>
            <a:ext cx="4656642" cy="1366876"/>
            <a:chOff x="2194244" y="-1"/>
            <a:chExt cx="4656642" cy="1366876"/>
          </a:xfrm>
        </p:grpSpPr>
        <p:sp>
          <p:nvSpPr>
            <p:cNvPr id="47" name="Rectangle 46">
              <a:extLst>
                <a:ext uri="{FF2B5EF4-FFF2-40B4-BE49-F238E27FC236}">
                  <a16:creationId xmlns:a16="http://schemas.microsoft.com/office/drawing/2014/main" id="{6485FF36-1C58-2BFD-CB77-9BF1904C8C6C}"/>
                </a:ext>
                <a:ext uri="{C183D7F6-B498-43B3-948B-1728B52AA6E4}">
                  <adec:decorative xmlns:adec="http://schemas.microsoft.com/office/drawing/2017/decorative" val="1"/>
                </a:ext>
              </a:extLst>
            </p:cNvPr>
            <p:cNvSpPr/>
            <p:nvPr/>
          </p:nvSpPr>
          <p:spPr>
            <a:xfrm>
              <a:off x="2376742" y="-1"/>
              <a:ext cx="4474144"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ncode Sans Semi Condensed Light" panose="020B0604020202020204" charset="0"/>
              </a:endParaRPr>
            </a:p>
          </p:txBody>
        </p:sp>
        <p:sp>
          <p:nvSpPr>
            <p:cNvPr id="48" name="Rectangle 47">
              <a:extLst>
                <a:ext uri="{FF2B5EF4-FFF2-40B4-BE49-F238E27FC236}">
                  <a16:creationId xmlns:a16="http://schemas.microsoft.com/office/drawing/2014/main" id="{FA0A36C7-AF6C-BBCD-0263-844330AF10E1}"/>
                </a:ext>
                <a:ext uri="{C183D7F6-B498-43B3-948B-1728B52AA6E4}">
                  <adec:decorative xmlns:adec="http://schemas.microsoft.com/office/drawing/2017/decorative" val="1"/>
                </a:ext>
              </a:extLst>
            </p:cNvPr>
            <p:cNvSpPr/>
            <p:nvPr/>
          </p:nvSpPr>
          <p:spPr>
            <a:xfrm>
              <a:off x="2194244" y="464574"/>
              <a:ext cx="4656642" cy="90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4" name="Google Shape;1576;p14">
            <a:extLst>
              <a:ext uri="{FF2B5EF4-FFF2-40B4-BE49-F238E27FC236}">
                <a16:creationId xmlns:a16="http://schemas.microsoft.com/office/drawing/2014/main" id="{30EB467D-DAAB-FF88-CA29-6B39B8FAA505}"/>
              </a:ext>
            </a:extLst>
          </p:cNvPr>
          <p:cNvSpPr txBox="1">
            <a:spLocks noGrp="1"/>
          </p:cNvSpPr>
          <p:nvPr>
            <p:ph type="title" idx="4294967295"/>
          </p:nvPr>
        </p:nvSpPr>
        <p:spPr>
          <a:xfrm>
            <a:off x="2242510" y="544795"/>
            <a:ext cx="4362332" cy="72676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marL="0" marR="0" lvl="0" indent="0" algn="ctr" defTabSz="914400" rtl="0" eaLnBrk="1" fontAlgn="auto" latinLnBrk="0" hangingPunct="1">
              <a:lnSpc>
                <a:spcPts val="2900"/>
              </a:lnSpc>
              <a:spcBef>
                <a:spcPts val="0"/>
              </a:spcBef>
              <a:spcAft>
                <a:spcPts val="800"/>
              </a:spcAft>
              <a:buClr>
                <a:schemeClr val="accent2"/>
              </a:buClr>
              <a:buSzPts val="2400"/>
              <a:buFont typeface="Encode Sans Semi Condensed Light"/>
              <a:buNone/>
              <a:tabLst/>
              <a:defRPr/>
            </a:pPr>
            <a:r>
              <a:rPr kumimoji="0" lang="en-US" sz="2800" b="1" i="0" u="none" strike="noStrike" kern="0" cap="none" spc="0" normalizeH="0" baseline="0" noProof="0" dirty="0">
                <a:ln>
                  <a:noFill/>
                </a:ln>
                <a:solidFill>
                  <a:srgbClr val="2A6FA8"/>
                </a:solidFill>
                <a:effectLst/>
                <a:uLnTx/>
                <a:uFillTx/>
                <a:latin typeface="Bodoni MT Condensed" panose="02070606080606020203" pitchFamily="18" charset="0"/>
                <a:ea typeface="Encode Sans Semi Condensed Light"/>
                <a:cs typeface="Amatic SC" panose="020B0604020202020204" charset="-79"/>
                <a:sym typeface="Encode Sans Semi Condensed Light"/>
              </a:rPr>
              <a:t>Reviewing:</a:t>
            </a:r>
            <a:br>
              <a:rPr kumimoji="0" lang="en-US" sz="2800" b="1" i="0" u="none" strike="noStrike" kern="0" cap="none" spc="0" normalizeH="0" baseline="0" noProof="0" dirty="0">
                <a:ln>
                  <a:noFill/>
                </a:ln>
                <a:solidFill>
                  <a:srgbClr val="2A6FA8"/>
                </a:solidFill>
                <a:effectLst/>
                <a:uLnTx/>
                <a:uFillTx/>
                <a:latin typeface="Bodoni MT Condensed" panose="02070606080606020203" pitchFamily="18" charset="0"/>
                <a:ea typeface="Encode Sans Semi Condensed Light"/>
                <a:cs typeface="Amatic SC" panose="020B0604020202020204" charset="-79"/>
                <a:sym typeface="Encode Sans Semi Condensed Light"/>
              </a:rPr>
            </a:br>
            <a:r>
              <a:rPr kumimoji="0" lang="en-US" sz="2800" b="1" i="0" u="none" strike="noStrike" kern="0" cap="none" spc="0" normalizeH="0" baseline="0" noProof="0" dirty="0">
                <a:ln>
                  <a:noFill/>
                </a:ln>
                <a:solidFill>
                  <a:srgbClr val="2A6FA8"/>
                </a:solidFill>
                <a:effectLst/>
                <a:uLnTx/>
                <a:uFillTx/>
                <a:latin typeface="Bodoni MT Condensed" panose="02070606080606020203" pitchFamily="18" charset="0"/>
                <a:ea typeface="Encode Sans Semi Condensed Light"/>
                <a:cs typeface="Amatic SC" panose="020B0604020202020204" charset="-79"/>
                <a:sym typeface="Encode Sans Semi Condensed Light"/>
              </a:rPr>
              <a:t>Mind-mapping Lenses and Perspectives</a:t>
            </a:r>
          </a:p>
        </p:txBody>
      </p:sp>
      <p:grpSp>
        <p:nvGrpSpPr>
          <p:cNvPr id="2" name="Group 1" descr="Diagram showing Mind-mapping lenses and perspectives example featuring question should there be a limit on financial contributions to political parties.">
            <a:extLst>
              <a:ext uri="{FF2B5EF4-FFF2-40B4-BE49-F238E27FC236}">
                <a16:creationId xmlns:a16="http://schemas.microsoft.com/office/drawing/2014/main" id="{9C5520B0-4161-F411-2E61-00F142C95E11}"/>
              </a:ext>
            </a:extLst>
          </p:cNvPr>
          <p:cNvGrpSpPr/>
          <p:nvPr/>
        </p:nvGrpSpPr>
        <p:grpSpPr>
          <a:xfrm>
            <a:off x="385427" y="1484384"/>
            <a:ext cx="8189954" cy="3419825"/>
            <a:chOff x="385427" y="1484384"/>
            <a:chExt cx="8189954" cy="3419825"/>
          </a:xfrm>
        </p:grpSpPr>
        <p:cxnSp>
          <p:nvCxnSpPr>
            <p:cNvPr id="3" name="Straight Connector 2">
              <a:extLst>
                <a:ext uri="{FF2B5EF4-FFF2-40B4-BE49-F238E27FC236}">
                  <a16:creationId xmlns:a16="http://schemas.microsoft.com/office/drawing/2014/main" id="{DB955979-E2DE-8E61-96AC-5D7AF514D040}"/>
                </a:ext>
                <a:ext uri="{C183D7F6-B498-43B3-948B-1728B52AA6E4}">
                  <adec:decorative xmlns:adec="http://schemas.microsoft.com/office/drawing/2017/decorative" val="1"/>
                </a:ext>
              </a:extLst>
            </p:cNvPr>
            <p:cNvCxnSpPr>
              <a:cxnSpLocks/>
            </p:cNvCxnSpPr>
            <p:nvPr/>
          </p:nvCxnSpPr>
          <p:spPr>
            <a:xfrm flipH="1" flipV="1">
              <a:off x="3050570" y="2078180"/>
              <a:ext cx="140577" cy="59056"/>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52214F7-BB2F-7E9B-7EC5-AC15358A8C90}"/>
                </a:ext>
                <a:ext uri="{C183D7F6-B498-43B3-948B-1728B52AA6E4}">
                  <adec:decorative xmlns:adec="http://schemas.microsoft.com/office/drawing/2017/decorative" val="1"/>
                </a:ext>
              </a:extLst>
            </p:cNvPr>
            <p:cNvCxnSpPr>
              <a:cxnSpLocks/>
              <a:endCxn id="44" idx="2"/>
            </p:cNvCxnSpPr>
            <p:nvPr/>
          </p:nvCxnSpPr>
          <p:spPr>
            <a:xfrm flipV="1">
              <a:off x="4942808" y="2100763"/>
              <a:ext cx="99193" cy="416879"/>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EE7EC69-082E-CD34-5360-056976ABA86D}"/>
                </a:ext>
                <a:ext uri="{C183D7F6-B498-43B3-948B-1728B52AA6E4}">
                  <adec:decorative xmlns:adec="http://schemas.microsoft.com/office/drawing/2017/decorative" val="1"/>
                </a:ext>
              </a:extLst>
            </p:cNvPr>
            <p:cNvCxnSpPr>
              <a:cxnSpLocks/>
            </p:cNvCxnSpPr>
            <p:nvPr/>
          </p:nvCxnSpPr>
          <p:spPr>
            <a:xfrm flipH="1" flipV="1">
              <a:off x="3940033" y="2245607"/>
              <a:ext cx="212829" cy="272035"/>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D7BE21-E8F1-8677-B96A-08B5F33D67D8}"/>
                </a:ext>
                <a:ext uri="{C183D7F6-B498-43B3-948B-1728B52AA6E4}">
                  <adec:decorative xmlns:adec="http://schemas.microsoft.com/office/drawing/2017/decorative" val="1"/>
                </a:ext>
              </a:extLst>
            </p:cNvPr>
            <p:cNvCxnSpPr>
              <a:cxnSpLocks/>
            </p:cNvCxnSpPr>
            <p:nvPr/>
          </p:nvCxnSpPr>
          <p:spPr>
            <a:xfrm flipH="1" flipV="1">
              <a:off x="3469547" y="2809600"/>
              <a:ext cx="362918" cy="47893"/>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427979-FB0E-8FD7-D16E-C1FF3DB51C72}"/>
                </a:ext>
                <a:ext uri="{C183D7F6-B498-43B3-948B-1728B52AA6E4}">
                  <adec:decorative xmlns:adec="http://schemas.microsoft.com/office/drawing/2017/decorative" val="1"/>
                </a:ext>
              </a:extLst>
            </p:cNvPr>
            <p:cNvCxnSpPr>
              <a:cxnSpLocks/>
            </p:cNvCxnSpPr>
            <p:nvPr/>
          </p:nvCxnSpPr>
          <p:spPr>
            <a:xfrm flipV="1">
              <a:off x="4973416" y="2835397"/>
              <a:ext cx="656374" cy="14145"/>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A859E6-3E91-7768-2435-742A48235FDA}"/>
                </a:ext>
                <a:ext uri="{C183D7F6-B498-43B3-948B-1728B52AA6E4}">
                  <adec:decorative xmlns:adec="http://schemas.microsoft.com/office/drawing/2017/decorative" val="1"/>
                </a:ext>
              </a:extLst>
            </p:cNvPr>
            <p:cNvCxnSpPr>
              <a:cxnSpLocks/>
            </p:cNvCxnSpPr>
            <p:nvPr/>
          </p:nvCxnSpPr>
          <p:spPr>
            <a:xfrm flipH="1">
              <a:off x="3092568" y="3147404"/>
              <a:ext cx="641849" cy="412506"/>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DD79A5-029A-D41E-6745-087538A63E42}"/>
                </a:ext>
                <a:ext uri="{C183D7F6-B498-43B3-948B-1728B52AA6E4}">
                  <adec:decorative xmlns:adec="http://schemas.microsoft.com/office/drawing/2017/decorative" val="1"/>
                </a:ext>
              </a:extLst>
            </p:cNvPr>
            <p:cNvCxnSpPr>
              <a:cxnSpLocks/>
            </p:cNvCxnSpPr>
            <p:nvPr/>
          </p:nvCxnSpPr>
          <p:spPr>
            <a:xfrm>
              <a:off x="5092681" y="3260295"/>
              <a:ext cx="545431" cy="320961"/>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D3AEC1-9B53-9546-01F6-98CBBFCB683C}"/>
                </a:ext>
                <a:ext uri="{C183D7F6-B498-43B3-948B-1728B52AA6E4}">
                  <adec:decorative xmlns:adec="http://schemas.microsoft.com/office/drawing/2017/decorative" val="1"/>
                </a:ext>
              </a:extLst>
            </p:cNvPr>
            <p:cNvCxnSpPr>
              <a:cxnSpLocks/>
              <a:endCxn id="39" idx="0"/>
            </p:cNvCxnSpPr>
            <p:nvPr/>
          </p:nvCxnSpPr>
          <p:spPr>
            <a:xfrm flipH="1">
              <a:off x="3877534" y="3306811"/>
              <a:ext cx="275328" cy="464825"/>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FB546F-9DDC-2C34-5384-626DD895B8F5}"/>
                </a:ext>
                <a:ext uri="{C183D7F6-B498-43B3-948B-1728B52AA6E4}">
                  <adec:decorative xmlns:adec="http://schemas.microsoft.com/office/drawing/2017/decorative" val="1"/>
                </a:ext>
              </a:extLst>
            </p:cNvPr>
            <p:cNvCxnSpPr>
              <a:cxnSpLocks/>
            </p:cNvCxnSpPr>
            <p:nvPr/>
          </p:nvCxnSpPr>
          <p:spPr>
            <a:xfrm>
              <a:off x="4739608" y="3260295"/>
              <a:ext cx="403997" cy="590586"/>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F67CC1-52B0-D938-441E-1E8502E60A54}"/>
                </a:ext>
                <a:ext uri="{C183D7F6-B498-43B3-948B-1728B52AA6E4}">
                  <adec:decorative xmlns:adec="http://schemas.microsoft.com/office/drawing/2017/decorative" val="1"/>
                </a:ext>
              </a:extLst>
            </p:cNvPr>
            <p:cNvCxnSpPr>
              <a:cxnSpLocks/>
            </p:cNvCxnSpPr>
            <p:nvPr/>
          </p:nvCxnSpPr>
          <p:spPr>
            <a:xfrm flipV="1">
              <a:off x="5412089" y="1930797"/>
              <a:ext cx="124467" cy="22782"/>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478179-F77D-3C78-06F3-3BE335DA6056}"/>
                </a:ext>
                <a:ext uri="{C183D7F6-B498-43B3-948B-1728B52AA6E4}">
                  <adec:decorative xmlns:adec="http://schemas.microsoft.com/office/drawing/2017/decorative" val="1"/>
                </a:ext>
              </a:extLst>
            </p:cNvPr>
            <p:cNvCxnSpPr>
              <a:cxnSpLocks/>
            </p:cNvCxnSpPr>
            <p:nvPr/>
          </p:nvCxnSpPr>
          <p:spPr>
            <a:xfrm flipV="1">
              <a:off x="6600991" y="2826066"/>
              <a:ext cx="138581" cy="9331"/>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09402F-D47C-C73F-B5A9-4149F84E76DB}"/>
                </a:ext>
                <a:ext uri="{C183D7F6-B498-43B3-948B-1728B52AA6E4}">
                  <adec:decorative xmlns:adec="http://schemas.microsoft.com/office/drawing/2017/decorative" val="1"/>
                </a:ext>
              </a:extLst>
            </p:cNvPr>
            <p:cNvCxnSpPr>
              <a:cxnSpLocks/>
            </p:cNvCxnSpPr>
            <p:nvPr/>
          </p:nvCxnSpPr>
          <p:spPr>
            <a:xfrm>
              <a:off x="6378288" y="3581256"/>
              <a:ext cx="147545" cy="48371"/>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37BBB6-D3B9-23C3-31A6-33B582F5B0A6}"/>
                </a:ext>
                <a:ext uri="{C183D7F6-B498-43B3-948B-1728B52AA6E4}">
                  <adec:decorative xmlns:adec="http://schemas.microsoft.com/office/drawing/2017/decorative" val="1"/>
                </a:ext>
              </a:extLst>
            </p:cNvPr>
            <p:cNvCxnSpPr>
              <a:cxnSpLocks/>
              <a:stCxn id="42" idx="2"/>
            </p:cNvCxnSpPr>
            <p:nvPr/>
          </p:nvCxnSpPr>
          <p:spPr>
            <a:xfrm>
              <a:off x="5185563" y="4108407"/>
              <a:ext cx="516141" cy="112770"/>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A33BA6-EA57-6643-B138-0B829A71259A}"/>
                </a:ext>
                <a:ext uri="{C183D7F6-B498-43B3-948B-1728B52AA6E4}">
                  <adec:decorative xmlns:adec="http://schemas.microsoft.com/office/drawing/2017/decorative" val="1"/>
                </a:ext>
              </a:extLst>
            </p:cNvPr>
            <p:cNvCxnSpPr>
              <a:cxnSpLocks/>
            </p:cNvCxnSpPr>
            <p:nvPr/>
          </p:nvCxnSpPr>
          <p:spPr>
            <a:xfrm flipH="1">
              <a:off x="2376742" y="3583763"/>
              <a:ext cx="153121" cy="46984"/>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6543EE-11F9-7728-8DBB-6807CCB70CF8}"/>
                </a:ext>
                <a:ext uri="{C183D7F6-B498-43B3-948B-1728B52AA6E4}">
                  <adec:decorative xmlns:adec="http://schemas.microsoft.com/office/drawing/2017/decorative" val="1"/>
                </a:ext>
              </a:extLst>
            </p:cNvPr>
            <p:cNvCxnSpPr>
              <a:cxnSpLocks/>
            </p:cNvCxnSpPr>
            <p:nvPr/>
          </p:nvCxnSpPr>
          <p:spPr>
            <a:xfrm flipH="1" flipV="1">
              <a:off x="1904102" y="2775906"/>
              <a:ext cx="126179" cy="9841"/>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491977-C5C6-6C48-154D-099470E131F8}"/>
                </a:ext>
                <a:ext uri="{C183D7F6-B498-43B3-948B-1728B52AA6E4}">
                  <adec:decorative xmlns:adec="http://schemas.microsoft.com/office/drawing/2017/decorative" val="1"/>
                </a:ext>
              </a:extLst>
            </p:cNvPr>
            <p:cNvCxnSpPr>
              <a:cxnSpLocks/>
            </p:cNvCxnSpPr>
            <p:nvPr/>
          </p:nvCxnSpPr>
          <p:spPr>
            <a:xfrm flipH="1">
              <a:off x="3413492" y="4046242"/>
              <a:ext cx="421473" cy="119303"/>
            </a:xfrm>
            <a:prstGeom prst="line">
              <a:avLst/>
            </a:prstGeom>
            <a:ln>
              <a:solidFill>
                <a:srgbClr val="2A6FA8"/>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F24399D-9E7F-38F6-17BB-CA93B81E9423}"/>
                </a:ext>
                <a:ext uri="{C183D7F6-B498-43B3-948B-1728B52AA6E4}">
                  <adec:decorative xmlns:adec="http://schemas.microsoft.com/office/drawing/2017/decorative" val="1"/>
                </a:ext>
              </a:extLst>
            </p:cNvPr>
            <p:cNvSpPr/>
            <p:nvPr/>
          </p:nvSpPr>
          <p:spPr>
            <a:xfrm>
              <a:off x="3734417" y="2517642"/>
              <a:ext cx="1439266" cy="789169"/>
            </a:xfrm>
            <a:prstGeom prst="roundRect">
              <a:avLst/>
            </a:prstGeom>
            <a:solidFill>
              <a:srgbClr val="2A6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alibri Light" panose="020F0302020204030204" pitchFamily="34" charset="0"/>
                  <a:cs typeface="Calibri Light" panose="020F0302020204030204" pitchFamily="34" charset="0"/>
                </a:rPr>
                <a:t>Should there be a limit on financial contributions to political parties?</a:t>
              </a:r>
            </a:p>
          </p:txBody>
        </p:sp>
        <p:sp>
          <p:nvSpPr>
            <p:cNvPr id="23" name="TextBox 22">
              <a:extLst>
                <a:ext uri="{FF2B5EF4-FFF2-40B4-BE49-F238E27FC236}">
                  <a16:creationId xmlns:a16="http://schemas.microsoft.com/office/drawing/2014/main" id="{5B28CA27-10EA-6AF6-9854-2549F262D475}"/>
                </a:ext>
                <a:ext uri="{C183D7F6-B498-43B3-948B-1728B52AA6E4}">
                  <adec:decorative xmlns:adec="http://schemas.microsoft.com/office/drawing/2017/decorative" val="1"/>
                </a:ext>
              </a:extLst>
            </p:cNvPr>
            <p:cNvSpPr txBox="1"/>
            <p:nvPr/>
          </p:nvSpPr>
          <p:spPr>
            <a:xfrm>
              <a:off x="488856" y="3261415"/>
              <a:ext cx="1887886" cy="738664"/>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The wealthy have a right to do what they want with it (including give it to political parties).</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Everyone should have equal influence on what is prioritized by politicians – a financial limit would reduce the influence of any group or individual.</a:t>
              </a:r>
            </a:p>
          </p:txBody>
        </p:sp>
        <p:sp>
          <p:nvSpPr>
            <p:cNvPr id="24" name="Rectangle: Rounded Corners 23">
              <a:extLst>
                <a:ext uri="{FF2B5EF4-FFF2-40B4-BE49-F238E27FC236}">
                  <a16:creationId xmlns:a16="http://schemas.microsoft.com/office/drawing/2014/main" id="{AC01ED3D-F716-D01A-7BDB-DF26821F95E8}"/>
                </a:ext>
                <a:ext uri="{C183D7F6-B498-43B3-948B-1728B52AA6E4}">
                  <adec:decorative xmlns:adec="http://schemas.microsoft.com/office/drawing/2017/decorative" val="1"/>
                </a:ext>
              </a:extLst>
            </p:cNvPr>
            <p:cNvSpPr/>
            <p:nvPr/>
          </p:nvSpPr>
          <p:spPr>
            <a:xfrm>
              <a:off x="2529863" y="3451830"/>
              <a:ext cx="562705"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Ethical</a:t>
              </a:r>
            </a:p>
          </p:txBody>
        </p:sp>
        <p:sp>
          <p:nvSpPr>
            <p:cNvPr id="26" name="TextBox 25">
              <a:extLst>
                <a:ext uri="{FF2B5EF4-FFF2-40B4-BE49-F238E27FC236}">
                  <a16:creationId xmlns:a16="http://schemas.microsoft.com/office/drawing/2014/main" id="{2FDDFB22-ADA9-7F3E-AC72-9DFB7FF3CA87}"/>
                </a:ext>
                <a:ext uri="{C183D7F6-B498-43B3-948B-1728B52AA6E4}">
                  <adec:decorative xmlns:adec="http://schemas.microsoft.com/office/drawing/2017/decorative" val="1"/>
                </a:ext>
              </a:extLst>
            </p:cNvPr>
            <p:cNvSpPr txBox="1"/>
            <p:nvPr/>
          </p:nvSpPr>
          <p:spPr>
            <a:xfrm>
              <a:off x="6739572" y="2549067"/>
              <a:ext cx="1835809" cy="553998"/>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Environmental organizations are unlikely to have the same money to contribute to politicians as mining and oil companies – it is unjust that the latter should have more influence.</a:t>
              </a:r>
            </a:p>
          </p:txBody>
        </p:sp>
        <p:sp>
          <p:nvSpPr>
            <p:cNvPr id="29" name="TextBox 28">
              <a:extLst>
                <a:ext uri="{FF2B5EF4-FFF2-40B4-BE49-F238E27FC236}">
                  <a16:creationId xmlns:a16="http://schemas.microsoft.com/office/drawing/2014/main" id="{75B65144-2E2D-EF8E-3062-009950E914CB}"/>
                </a:ext>
                <a:ext uri="{C183D7F6-B498-43B3-948B-1728B52AA6E4}">
                  <adec:decorative xmlns:adec="http://schemas.microsoft.com/office/drawing/2017/decorative" val="1"/>
                </a:ext>
              </a:extLst>
            </p:cNvPr>
            <p:cNvSpPr txBox="1"/>
            <p:nvPr/>
          </p:nvSpPr>
          <p:spPr>
            <a:xfrm>
              <a:off x="6525833" y="3260295"/>
              <a:ext cx="1887886" cy="738664"/>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Corporations that donate to parties only have money to donate because people chose to buy their products/services.</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Political parties need to get their money from somewhere.</a:t>
              </a:r>
            </a:p>
          </p:txBody>
        </p:sp>
        <p:sp>
          <p:nvSpPr>
            <p:cNvPr id="30" name="Rectangle: Rounded Corners 29">
              <a:extLst>
                <a:ext uri="{FF2B5EF4-FFF2-40B4-BE49-F238E27FC236}">
                  <a16:creationId xmlns:a16="http://schemas.microsoft.com/office/drawing/2014/main" id="{D1DA3AB2-344A-3838-A233-BAE3C6939A85}"/>
                </a:ext>
                <a:ext uri="{C183D7F6-B498-43B3-948B-1728B52AA6E4}">
                  <adec:decorative xmlns:adec="http://schemas.microsoft.com/office/drawing/2017/decorative" val="1"/>
                </a:ext>
              </a:extLst>
            </p:cNvPr>
            <p:cNvSpPr/>
            <p:nvPr/>
          </p:nvSpPr>
          <p:spPr>
            <a:xfrm>
              <a:off x="5638112" y="3449323"/>
              <a:ext cx="740176"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Economic</a:t>
              </a:r>
            </a:p>
          </p:txBody>
        </p:sp>
        <p:sp>
          <p:nvSpPr>
            <p:cNvPr id="33" name="TextBox 32">
              <a:extLst>
                <a:ext uri="{FF2B5EF4-FFF2-40B4-BE49-F238E27FC236}">
                  <a16:creationId xmlns:a16="http://schemas.microsoft.com/office/drawing/2014/main" id="{E3E8A306-6A9A-B69C-163A-08600C8899DD}"/>
                </a:ext>
                <a:ext uri="{C183D7F6-B498-43B3-948B-1728B52AA6E4}">
                  <adec:decorative xmlns:adec="http://schemas.microsoft.com/office/drawing/2017/decorative" val="1"/>
                </a:ext>
              </a:extLst>
            </p:cNvPr>
            <p:cNvSpPr txBox="1"/>
            <p:nvPr/>
          </p:nvSpPr>
          <p:spPr>
            <a:xfrm>
              <a:off x="502204" y="1504022"/>
              <a:ext cx="2555072" cy="830997"/>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It is the role of the media to expose any corrupting influence of financial contributors.</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There is already a significant amount of legislation in place to protect against excessive influence of financial contributors.</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We cannot call our society democratic unless people have equal say.</a:t>
              </a:r>
            </a:p>
          </p:txBody>
        </p:sp>
        <p:sp>
          <p:nvSpPr>
            <p:cNvPr id="35" name="TextBox 34">
              <a:extLst>
                <a:ext uri="{FF2B5EF4-FFF2-40B4-BE49-F238E27FC236}">
                  <a16:creationId xmlns:a16="http://schemas.microsoft.com/office/drawing/2014/main" id="{AFBCC17D-AB2B-2753-A532-72419144C18D}"/>
                </a:ext>
                <a:ext uri="{C183D7F6-B498-43B3-948B-1728B52AA6E4}">
                  <adec:decorative xmlns:adec="http://schemas.microsoft.com/office/drawing/2017/decorative" val="1"/>
                </a:ext>
              </a:extLst>
            </p:cNvPr>
            <p:cNvSpPr txBox="1"/>
            <p:nvPr/>
          </p:nvSpPr>
          <p:spPr>
            <a:xfrm>
              <a:off x="385427" y="2506858"/>
              <a:ext cx="1518675" cy="553998"/>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Visual representations of politicians as corrupt are prevalent in 21</a:t>
              </a:r>
              <a:r>
                <a:rPr lang="en-US" sz="600" baseline="30000" dirty="0">
                  <a:latin typeface="Calibri Light" panose="020F0302020204030204" pitchFamily="34" charset="0"/>
                  <a:cs typeface="Calibri Light" panose="020F0302020204030204" pitchFamily="34" charset="0"/>
                </a:rPr>
                <a:t>st</a:t>
              </a:r>
              <a:r>
                <a:rPr lang="en-US" sz="600" dirty="0">
                  <a:latin typeface="Calibri Light" panose="020F0302020204030204" pitchFamily="34" charset="0"/>
                  <a:cs typeface="Calibri Light" panose="020F0302020204030204" pitchFamily="34" charset="0"/>
                </a:rPr>
                <a:t>. Century.</a:t>
              </a:r>
            </a:p>
            <a:p>
              <a:r>
                <a:rPr lang="en-US" sz="600" dirty="0">
                  <a:latin typeface="Calibri Light" panose="020F0302020204030204" pitchFamily="34" charset="0"/>
                  <a:cs typeface="Calibri Light" panose="020F0302020204030204" pitchFamily="34" charset="0"/>
                </a:rPr>
                <a:t>We have come to accept the influence of the wealthy in politics as normal.</a:t>
              </a:r>
            </a:p>
          </p:txBody>
        </p:sp>
        <p:sp>
          <p:nvSpPr>
            <p:cNvPr id="36" name="Rectangle: Rounded Corners 35">
              <a:extLst>
                <a:ext uri="{FF2B5EF4-FFF2-40B4-BE49-F238E27FC236}">
                  <a16:creationId xmlns:a16="http://schemas.microsoft.com/office/drawing/2014/main" id="{7056C289-0E1A-F787-C04C-BACD30F444E1}"/>
                </a:ext>
                <a:ext uri="{C183D7F6-B498-43B3-948B-1728B52AA6E4}">
                  <adec:decorative xmlns:adec="http://schemas.microsoft.com/office/drawing/2017/decorative" val="1"/>
                </a:ext>
              </a:extLst>
            </p:cNvPr>
            <p:cNvSpPr/>
            <p:nvPr/>
          </p:nvSpPr>
          <p:spPr>
            <a:xfrm>
              <a:off x="2030281" y="2661765"/>
              <a:ext cx="1439266"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Artistic &amp; Philosophical</a:t>
              </a:r>
            </a:p>
          </p:txBody>
        </p:sp>
        <p:sp>
          <p:nvSpPr>
            <p:cNvPr id="38" name="TextBox 37">
              <a:extLst>
                <a:ext uri="{FF2B5EF4-FFF2-40B4-BE49-F238E27FC236}">
                  <a16:creationId xmlns:a16="http://schemas.microsoft.com/office/drawing/2014/main" id="{BB3A69E7-191E-7524-0E07-FA3D31DBCE6C}"/>
                </a:ext>
                <a:ext uri="{C183D7F6-B498-43B3-948B-1728B52AA6E4}">
                  <adec:decorative xmlns:adec="http://schemas.microsoft.com/office/drawing/2017/decorative" val="1"/>
                </a:ext>
              </a:extLst>
            </p:cNvPr>
            <p:cNvSpPr txBox="1"/>
            <p:nvPr/>
          </p:nvSpPr>
          <p:spPr>
            <a:xfrm>
              <a:off x="1887655" y="4165545"/>
              <a:ext cx="2312913" cy="738664"/>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Law governing contribution to political parties should change with time and place.</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Politicians must be held to account for the decisions they make. Undue influence can only be detected if there is transparency in who has contributed money.</a:t>
              </a:r>
            </a:p>
          </p:txBody>
        </p:sp>
        <p:sp>
          <p:nvSpPr>
            <p:cNvPr id="39" name="Rectangle: Rounded Corners 38">
              <a:extLst>
                <a:ext uri="{FF2B5EF4-FFF2-40B4-BE49-F238E27FC236}">
                  <a16:creationId xmlns:a16="http://schemas.microsoft.com/office/drawing/2014/main" id="{320CC383-6409-31B4-7EDB-EE629E9447A1}"/>
                </a:ext>
                <a:ext uri="{C183D7F6-B498-43B3-948B-1728B52AA6E4}">
                  <adec:decorative xmlns:adec="http://schemas.microsoft.com/office/drawing/2017/decorative" val="1"/>
                </a:ext>
              </a:extLst>
            </p:cNvPr>
            <p:cNvSpPr/>
            <p:nvPr/>
          </p:nvSpPr>
          <p:spPr>
            <a:xfrm>
              <a:off x="3253312" y="3771636"/>
              <a:ext cx="1248444"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Political &amp; Historical</a:t>
              </a:r>
            </a:p>
          </p:txBody>
        </p:sp>
        <p:sp>
          <p:nvSpPr>
            <p:cNvPr id="41" name="TextBox 40">
              <a:extLst>
                <a:ext uri="{FF2B5EF4-FFF2-40B4-BE49-F238E27FC236}">
                  <a16:creationId xmlns:a16="http://schemas.microsoft.com/office/drawing/2014/main" id="{C24011F0-745A-7799-33D0-D4FC121B0ECD}"/>
                </a:ext>
                <a:ext uri="{C183D7F6-B498-43B3-948B-1728B52AA6E4}">
                  <adec:decorative xmlns:adec="http://schemas.microsoft.com/office/drawing/2017/decorative" val="1"/>
                </a:ext>
              </a:extLst>
            </p:cNvPr>
            <p:cNvSpPr txBox="1"/>
            <p:nvPr/>
          </p:nvSpPr>
          <p:spPr>
            <a:xfrm>
              <a:off x="5161826" y="4228242"/>
              <a:ext cx="1518675" cy="369332"/>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Campaign contributions limit the freedom to conduct scientific research by politicizing an academic process.</a:t>
              </a:r>
            </a:p>
          </p:txBody>
        </p:sp>
        <p:sp>
          <p:nvSpPr>
            <p:cNvPr id="44" name="Rectangle: Rounded Corners 43">
              <a:extLst>
                <a:ext uri="{FF2B5EF4-FFF2-40B4-BE49-F238E27FC236}">
                  <a16:creationId xmlns:a16="http://schemas.microsoft.com/office/drawing/2014/main" id="{921715F4-D862-C1D4-7F7A-7EB178A11881}"/>
                </a:ext>
                <a:ext uri="{C183D7F6-B498-43B3-948B-1728B52AA6E4}">
                  <adec:decorative xmlns:adec="http://schemas.microsoft.com/office/drawing/2017/decorative" val="1"/>
                </a:ext>
              </a:extLst>
            </p:cNvPr>
            <p:cNvSpPr/>
            <p:nvPr/>
          </p:nvSpPr>
          <p:spPr>
            <a:xfrm>
              <a:off x="4671913" y="1836898"/>
              <a:ext cx="740176"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Futuristic</a:t>
              </a:r>
            </a:p>
          </p:txBody>
        </p:sp>
        <p:sp>
          <p:nvSpPr>
            <p:cNvPr id="45" name="TextBox 44">
              <a:extLst>
                <a:ext uri="{FF2B5EF4-FFF2-40B4-BE49-F238E27FC236}">
                  <a16:creationId xmlns:a16="http://schemas.microsoft.com/office/drawing/2014/main" id="{4952B06E-4643-9EC3-ADA9-1E5FF36754BA}"/>
                </a:ext>
                <a:ext uri="{C183D7F6-B498-43B3-948B-1728B52AA6E4}">
                  <adec:decorative xmlns:adec="http://schemas.microsoft.com/office/drawing/2017/decorative" val="1"/>
                </a:ext>
              </a:extLst>
            </p:cNvPr>
            <p:cNvSpPr txBox="1"/>
            <p:nvPr/>
          </p:nvSpPr>
          <p:spPr>
            <a:xfrm>
              <a:off x="5536556" y="1484384"/>
              <a:ext cx="2695650" cy="923330"/>
            </a:xfrm>
            <a:prstGeom prst="rect">
              <a:avLst/>
            </a:prstGeom>
            <a:noFill/>
            <a:ln>
              <a:solidFill>
                <a:srgbClr val="2A6FA8"/>
              </a:solidFill>
            </a:ln>
          </p:spPr>
          <p:txBody>
            <a:bodyPr wrap="square" rtlCol="0">
              <a:spAutoFit/>
            </a:bodyPr>
            <a:lstStyle/>
            <a:p>
              <a:r>
                <a:rPr lang="en-US" sz="600" dirty="0">
                  <a:latin typeface="Calibri Light" panose="020F0302020204030204" pitchFamily="34" charset="0"/>
                  <a:cs typeface="Calibri Light" panose="020F0302020204030204" pitchFamily="34" charset="0"/>
                </a:rPr>
                <a:t>Possible perspectives to explore</a:t>
              </a:r>
            </a:p>
            <a:p>
              <a:r>
                <a:rPr lang="en-US" sz="600" dirty="0">
                  <a:latin typeface="Calibri Light" panose="020F0302020204030204" pitchFamily="34" charset="0"/>
                  <a:cs typeface="Calibri Light" panose="020F0302020204030204" pitchFamily="34" charset="0"/>
                </a:rPr>
                <a:t>Corporations with most money will exercise more control over elected governments in future. They will effectively have control over politicians.</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Money talks! Changes in regulation or legislation will make no difference – those that want to will always find a way to donate the money.</a:t>
              </a:r>
            </a:p>
            <a:p>
              <a:endParaRPr lang="en-US" sz="600" dirty="0">
                <a:latin typeface="Calibri Light" panose="020F0302020204030204" pitchFamily="34" charset="0"/>
                <a:cs typeface="Calibri Light" panose="020F0302020204030204" pitchFamily="34" charset="0"/>
              </a:endParaRPr>
            </a:p>
            <a:p>
              <a:r>
                <a:rPr lang="en-US" sz="600" dirty="0">
                  <a:latin typeface="Calibri Light" panose="020F0302020204030204" pitchFamily="34" charset="0"/>
                  <a:cs typeface="Calibri Light" panose="020F0302020204030204" pitchFamily="34" charset="0"/>
                </a:rPr>
                <a:t>Limit on campaign contributions will limit the expression of new ideas about governing societies.</a:t>
              </a:r>
            </a:p>
          </p:txBody>
        </p:sp>
        <p:sp>
          <p:nvSpPr>
            <p:cNvPr id="32" name="Rectangle: Rounded Corners 31">
              <a:extLst>
                <a:ext uri="{FF2B5EF4-FFF2-40B4-BE49-F238E27FC236}">
                  <a16:creationId xmlns:a16="http://schemas.microsoft.com/office/drawing/2014/main" id="{8FBE7163-3232-5203-DDEB-5B5FF4127DB5}"/>
                </a:ext>
                <a:ext uri="{C183D7F6-B498-43B3-948B-1728B52AA6E4}">
                  <adec:decorative xmlns:adec="http://schemas.microsoft.com/office/drawing/2017/decorative" val="1"/>
                </a:ext>
              </a:extLst>
            </p:cNvPr>
            <p:cNvSpPr/>
            <p:nvPr/>
          </p:nvSpPr>
          <p:spPr>
            <a:xfrm>
              <a:off x="3184441" y="1981763"/>
              <a:ext cx="1091165"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Cultural &amp; Social</a:t>
              </a:r>
            </a:p>
          </p:txBody>
        </p:sp>
        <p:sp>
          <p:nvSpPr>
            <p:cNvPr id="27" name="Rectangle: Rounded Corners 26">
              <a:extLst>
                <a:ext uri="{FF2B5EF4-FFF2-40B4-BE49-F238E27FC236}">
                  <a16:creationId xmlns:a16="http://schemas.microsoft.com/office/drawing/2014/main" id="{D7ED130C-CD07-42A6-D5D0-A24F9E3AA90F}"/>
                </a:ext>
                <a:ext uri="{C183D7F6-B498-43B3-948B-1728B52AA6E4}">
                  <adec:decorative xmlns:adec="http://schemas.microsoft.com/office/drawing/2017/decorative" val="1"/>
                </a:ext>
              </a:extLst>
            </p:cNvPr>
            <p:cNvSpPr/>
            <p:nvPr/>
          </p:nvSpPr>
          <p:spPr>
            <a:xfrm>
              <a:off x="5629790" y="2703464"/>
              <a:ext cx="971201"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Environmental</a:t>
              </a:r>
            </a:p>
          </p:txBody>
        </p:sp>
        <p:sp>
          <p:nvSpPr>
            <p:cNvPr id="42" name="Rectangle: Rounded Corners 41">
              <a:extLst>
                <a:ext uri="{FF2B5EF4-FFF2-40B4-BE49-F238E27FC236}">
                  <a16:creationId xmlns:a16="http://schemas.microsoft.com/office/drawing/2014/main" id="{BA332A8A-8145-9B0A-340C-FE90E93AEFE6}"/>
                </a:ext>
                <a:ext uri="{C183D7F6-B498-43B3-948B-1728B52AA6E4}">
                  <adec:decorative xmlns:adec="http://schemas.microsoft.com/office/drawing/2017/decorative" val="1"/>
                </a:ext>
              </a:extLst>
            </p:cNvPr>
            <p:cNvSpPr/>
            <p:nvPr/>
          </p:nvSpPr>
          <p:spPr>
            <a:xfrm>
              <a:off x="4815475" y="3844542"/>
              <a:ext cx="740176" cy="263865"/>
            </a:xfrm>
            <a:prstGeom prst="roundRect">
              <a:avLst/>
            </a:prstGeom>
            <a:solidFill>
              <a:schemeClr val="bg1"/>
            </a:solidFill>
            <a:ln w="6350">
              <a:solidFill>
                <a:srgbClr val="2A6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A6FA8"/>
                  </a:solidFill>
                  <a:latin typeface="Calibri Light" panose="020F0302020204030204" pitchFamily="34" charset="0"/>
                  <a:cs typeface="Calibri Light" panose="020F0302020204030204" pitchFamily="34" charset="0"/>
                </a:rPr>
                <a:t>Scientific</a:t>
              </a:r>
            </a:p>
          </p:txBody>
        </p:sp>
      </p:grpSp>
      <p:sp>
        <p:nvSpPr>
          <p:cNvPr id="5" name="Google Shape;1579;p14">
            <a:extLst>
              <a:ext uri="{FF2B5EF4-FFF2-40B4-BE49-F238E27FC236}">
                <a16:creationId xmlns:a16="http://schemas.microsoft.com/office/drawing/2014/main" id="{3F570365-FE39-021A-D248-9DB28039AA55}"/>
              </a:ext>
            </a:extLst>
          </p:cNvPr>
          <p:cNvSpPr txBox="1"/>
          <p:nvPr/>
        </p:nvSpPr>
        <p:spPr>
          <a:xfrm>
            <a:off x="6850886" y="4698898"/>
            <a:ext cx="2249429"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dirty="0">
                <a:latin typeface="Calibri Light" panose="020F0302020204030204" pitchFamily="34" charset="0"/>
                <a:ea typeface="Encode Sans Semi Condensed Light"/>
                <a:cs typeface="Calibri Light" panose="020F0302020204030204" pitchFamily="34" charset="0"/>
                <a:sym typeface="Encode Sans Semi Condensed Light"/>
              </a:rPr>
              <a:t>[Example provided by College Board]</a:t>
            </a:r>
            <a:endParaRPr sz="1000" i="1" dirty="0">
              <a:latin typeface="Calibri Light" panose="020F0302020204030204" pitchFamily="34" charset="0"/>
              <a:ea typeface="Encode Sans Semi Condensed Light"/>
              <a:cs typeface="Calibri Light" panose="020F0302020204030204" pitchFamily="34" charset="0"/>
              <a:sym typeface="Encode Sans Semi Condensed Light"/>
            </a:endParaRPr>
          </a:p>
        </p:txBody>
      </p:sp>
      <p:sp>
        <p:nvSpPr>
          <p:cNvPr id="49" name="Google Shape;1577;p14">
            <a:extLst>
              <a:ext uri="{FF2B5EF4-FFF2-40B4-BE49-F238E27FC236}">
                <a16:creationId xmlns:a16="http://schemas.microsoft.com/office/drawing/2014/main" id="{8A5611F0-9C43-FE25-4664-0271CF53E342}"/>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2</a:t>
            </a:fld>
            <a:endParaRPr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2635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6FA8"/>
        </a:solidFill>
        <a:effectLst/>
      </p:bgPr>
    </p:bg>
    <p:spTree>
      <p:nvGrpSpPr>
        <p:cNvPr id="1" name="Shape 1583"/>
        <p:cNvGrpSpPr/>
        <p:nvPr/>
      </p:nvGrpSpPr>
      <p:grpSpPr>
        <a:xfrm>
          <a:off x="0" y="0"/>
          <a:ext cx="0" cy="0"/>
          <a:chOff x="0" y="0"/>
          <a:chExt cx="0" cy="0"/>
        </a:xfrm>
      </p:grpSpPr>
      <p:sp>
        <p:nvSpPr>
          <p:cNvPr id="9" name="Google Shape;1584;p15">
            <a:extLst>
              <a:ext uri="{FF2B5EF4-FFF2-40B4-BE49-F238E27FC236}">
                <a16:creationId xmlns:a16="http://schemas.microsoft.com/office/drawing/2014/main" id="{61BF51E3-EA65-22AB-FF05-2CF2614C8FBA}"/>
              </a:ext>
            </a:extLst>
          </p:cNvPr>
          <p:cNvSpPr txBox="1">
            <a:spLocks noGrp="1"/>
          </p:cNvSpPr>
          <p:nvPr>
            <p:ph type="ctrTitle"/>
          </p:nvPr>
        </p:nvSpPr>
        <p:spPr>
          <a:xfrm>
            <a:off x="1585825" y="1467465"/>
            <a:ext cx="4646100" cy="1216935"/>
          </a:xfrm>
          <a:prstGeom prst="rect">
            <a:avLst/>
          </a:prstGeom>
          <a:effectLst/>
        </p:spPr>
        <p:txBody>
          <a:bodyPr spcFirstLastPara="1" wrap="square" lIns="0" tIns="0" rIns="0" bIns="0" anchor="b" anchorCtr="0">
            <a:noAutofit/>
          </a:bodyPr>
          <a:lstStyle/>
          <a:p>
            <a:pPr marL="0" lvl="0" indent="0" algn="l" rtl="0">
              <a:spcBef>
                <a:spcPts val="0"/>
              </a:spcBef>
              <a:spcAft>
                <a:spcPts val="0"/>
              </a:spcAft>
              <a:buNone/>
            </a:pPr>
            <a:r>
              <a:rPr lang="en" sz="4000" dirty="0">
                <a:solidFill>
                  <a:schemeClr val="bg1"/>
                </a:solidFill>
                <a:latin typeface="Bodoni MT Condensed" panose="02070606080606020203" pitchFamily="18" charset="0"/>
              </a:rPr>
              <a:t>Dimensions of Disciplinary Understanding</a:t>
            </a:r>
            <a:endParaRPr sz="4000" dirty="0">
              <a:solidFill>
                <a:schemeClr val="bg1"/>
              </a:solidFill>
              <a:latin typeface="Bodoni MT Condensed" panose="02070606080606020203" pitchFamily="18" charset="0"/>
            </a:endParaRPr>
          </a:p>
        </p:txBody>
      </p:sp>
      <p:sp>
        <p:nvSpPr>
          <p:cNvPr id="10" name="Google Shape;1585;p15">
            <a:extLst>
              <a:ext uri="{FF2B5EF4-FFF2-40B4-BE49-F238E27FC236}">
                <a16:creationId xmlns:a16="http://schemas.microsoft.com/office/drawing/2014/main" id="{1E91B23A-E4A9-AC99-8BAA-1FE22E6E2E78}"/>
              </a:ext>
            </a:extLst>
          </p:cNvPr>
          <p:cNvSpPr txBox="1">
            <a:spLocks noGrp="1"/>
          </p:cNvSpPr>
          <p:nvPr>
            <p:ph type="subTitle" idx="1"/>
          </p:nvPr>
        </p:nvSpPr>
        <p:spPr>
          <a:xfrm>
            <a:off x="1585825" y="2705100"/>
            <a:ext cx="4646100" cy="128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dirty="0">
                <a:solidFill>
                  <a:schemeClr val="bg1"/>
                </a:solidFill>
                <a:latin typeface="Calibri Light" panose="020F0302020204030204" pitchFamily="34" charset="0"/>
                <a:cs typeface="Calibri Light" panose="020F0302020204030204" pitchFamily="34" charset="0"/>
              </a:rPr>
              <a:t>Deciding what to look for in academic sources...</a:t>
            </a:r>
            <a:endParaRPr sz="1800" dirty="0">
              <a:solidFill>
                <a:schemeClr val="bg1"/>
              </a:solidFill>
              <a:latin typeface="Calibri Light" panose="020F0302020204030204" pitchFamily="34" charset="0"/>
              <a:cs typeface="Calibri Light" panose="020F0302020204030204" pitchFamily="34" charset="0"/>
            </a:endParaRPr>
          </a:p>
          <a:p>
            <a:pPr marL="0" lvl="0" indent="0" algn="l" rtl="0">
              <a:spcBef>
                <a:spcPts val="800"/>
              </a:spcBef>
              <a:spcAft>
                <a:spcPts val="0"/>
              </a:spcAft>
              <a:buNone/>
            </a:pPr>
            <a:endParaRPr sz="1800" dirty="0">
              <a:solidFill>
                <a:schemeClr val="bg1"/>
              </a:solidFill>
              <a:latin typeface="Calibri Light" panose="020F0302020204030204" pitchFamily="34" charset="0"/>
              <a:cs typeface="Calibri Light" panose="020F0302020204030204" pitchFamily="34" charset="0"/>
            </a:endParaRPr>
          </a:p>
          <a:p>
            <a:pPr marL="0" lvl="0" indent="0" algn="l" rtl="0">
              <a:spcBef>
                <a:spcPts val="800"/>
              </a:spcBef>
              <a:spcAft>
                <a:spcPts val="800"/>
              </a:spcAft>
              <a:buNone/>
            </a:pPr>
            <a:r>
              <a:rPr lang="en" sz="1800" dirty="0">
                <a:solidFill>
                  <a:schemeClr val="bg1"/>
                </a:solidFill>
                <a:latin typeface="Calibri Light" panose="020F0302020204030204" pitchFamily="34" charset="0"/>
                <a:cs typeface="Calibri Light" panose="020F0302020204030204" pitchFamily="34" charset="0"/>
              </a:rPr>
              <a:t>See post in Google Classroom!</a:t>
            </a:r>
            <a:endParaRPr sz="1800" dirty="0">
              <a:solidFill>
                <a:schemeClr val="bg1"/>
              </a:solidFill>
              <a:latin typeface="Calibri Light" panose="020F0302020204030204" pitchFamily="34" charset="0"/>
              <a:cs typeface="Calibri Light" panose="020F0302020204030204" pitchFamily="34" charset="0"/>
            </a:endParaRPr>
          </a:p>
        </p:txBody>
      </p:sp>
      <p:sp>
        <p:nvSpPr>
          <p:cNvPr id="1586" name="Google Shape;1586;p15"/>
          <p:cNvSpPr txBox="1"/>
          <p:nvPr/>
        </p:nvSpPr>
        <p:spPr>
          <a:xfrm>
            <a:off x="-8092" y="192810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bg1"/>
                </a:solidFill>
                <a:latin typeface="Calibri Light" panose="020F0302020204030204" pitchFamily="34" charset="0"/>
                <a:ea typeface="Encode Sans Semi Condensed"/>
                <a:cs typeface="Calibri Light" panose="020F0302020204030204" pitchFamily="34" charset="0"/>
                <a:sym typeface="Encode Sans Semi Condensed"/>
              </a:rPr>
              <a:t>1</a:t>
            </a:r>
            <a:endParaRPr sz="7200" b="1" dirty="0">
              <a:solidFill>
                <a:schemeClr val="bg1"/>
              </a:solidFill>
              <a:latin typeface="Calibri Light" panose="020F0302020204030204" pitchFamily="34" charset="0"/>
              <a:ea typeface="Encode Sans Semi Condensed"/>
              <a:cs typeface="Calibri Light" panose="020F0302020204030204" pitchFamily="34" charset="0"/>
              <a:sym typeface="Encode Sans Semi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0"/>
        <p:cNvGrpSpPr/>
        <p:nvPr/>
      </p:nvGrpSpPr>
      <p:grpSpPr>
        <a:xfrm>
          <a:off x="0" y="0"/>
          <a:ext cx="0" cy="0"/>
          <a:chOff x="0" y="0"/>
          <a:chExt cx="0" cy="0"/>
        </a:xfrm>
      </p:grpSpPr>
      <p:sp>
        <p:nvSpPr>
          <p:cNvPr id="54" name="Google Shape;1591;p16">
            <a:extLst>
              <a:ext uri="{FF2B5EF4-FFF2-40B4-BE49-F238E27FC236}">
                <a16:creationId xmlns:a16="http://schemas.microsoft.com/office/drawing/2014/main" id="{A8736AA0-F0E9-4A82-43C1-2C78F05F1C3A}"/>
              </a:ext>
            </a:extLst>
          </p:cNvPr>
          <p:cNvSpPr txBox="1">
            <a:spLocks noGrp="1"/>
          </p:cNvSpPr>
          <p:nvPr>
            <p:ph type="title" idx="4294967295"/>
          </p:nvPr>
        </p:nvSpPr>
        <p:spPr>
          <a:xfrm>
            <a:off x="2025869" y="1410899"/>
            <a:ext cx="5092262" cy="47148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chemeClr val="accent1"/>
              </a:buClr>
              <a:buSzPts val="3400"/>
              <a:buFont typeface="Amatic SC"/>
              <a:buNone/>
              <a:tabLst/>
              <a:defRPr/>
            </a:pPr>
            <a:r>
              <a:rPr kumimoji="0" lang="en-US" sz="2800" b="1" i="0" u="none" strike="noStrike" kern="0" cap="none" spc="0" normalizeH="0" baseline="0" noProof="0" dirty="0">
                <a:ln>
                  <a:noFill/>
                </a:ln>
                <a:solidFill>
                  <a:srgbClr val="2A6FA8"/>
                </a:solidFill>
                <a:effectLst/>
                <a:uLnTx/>
                <a:uFillTx/>
                <a:latin typeface="Bodoni MT Condensed" panose="02070606080606020203" pitchFamily="18" charset="0"/>
                <a:sym typeface="Amatic SC"/>
              </a:rPr>
              <a:t>Proper Sources (By Medium)</a:t>
            </a:r>
          </a:p>
        </p:txBody>
      </p:sp>
      <p:grpSp>
        <p:nvGrpSpPr>
          <p:cNvPr id="3" name="Group 2">
            <a:extLst>
              <a:ext uri="{FF2B5EF4-FFF2-40B4-BE49-F238E27FC236}">
                <a16:creationId xmlns:a16="http://schemas.microsoft.com/office/drawing/2014/main" id="{350BC8E5-9ED7-5886-9D0C-E26A09B7EA39}"/>
              </a:ext>
              <a:ext uri="{C183D7F6-B498-43B3-948B-1728B52AA6E4}">
                <adec:decorative xmlns:adec="http://schemas.microsoft.com/office/drawing/2017/decorative" val="1"/>
              </a:ext>
            </a:extLst>
          </p:cNvPr>
          <p:cNvGrpSpPr/>
          <p:nvPr/>
        </p:nvGrpSpPr>
        <p:grpSpPr>
          <a:xfrm>
            <a:off x="643626" y="1997963"/>
            <a:ext cx="2486597" cy="2526743"/>
            <a:chOff x="643626" y="1997963"/>
            <a:chExt cx="2486597" cy="2526743"/>
          </a:xfrm>
        </p:grpSpPr>
        <p:sp>
          <p:nvSpPr>
            <p:cNvPr id="22" name="Google Shape;1016;p67">
              <a:extLst>
                <a:ext uri="{FF2B5EF4-FFF2-40B4-BE49-F238E27FC236}">
                  <a16:creationId xmlns:a16="http://schemas.microsoft.com/office/drawing/2014/main" id="{E0071868-6EE0-03E0-A4A5-90F47F99B297}"/>
                </a:ext>
              </a:extLst>
            </p:cNvPr>
            <p:cNvSpPr/>
            <p:nvPr/>
          </p:nvSpPr>
          <p:spPr>
            <a:xfrm rot="10800000" flipH="1">
              <a:off x="643626" y="1997963"/>
              <a:ext cx="2486597" cy="2526743"/>
            </a:xfrm>
            <a:prstGeom prst="round2SameRect">
              <a:avLst>
                <a:gd name="adj1" fmla="val 16667"/>
                <a:gd name="adj2" fmla="val 0"/>
              </a:avLst>
            </a:prstGeom>
            <a:solidFill>
              <a:schemeClr val="bg1"/>
            </a:solidFill>
            <a:ln>
              <a:solidFill>
                <a:srgbClr val="2A6FA8"/>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1017;p67">
              <a:extLst>
                <a:ext uri="{FF2B5EF4-FFF2-40B4-BE49-F238E27FC236}">
                  <a16:creationId xmlns:a16="http://schemas.microsoft.com/office/drawing/2014/main" id="{A9358153-FEC6-070A-6F0E-A4DAD4349FFF}"/>
                </a:ext>
              </a:extLst>
            </p:cNvPr>
            <p:cNvSpPr/>
            <p:nvPr/>
          </p:nvSpPr>
          <p:spPr>
            <a:xfrm rot="10800000">
              <a:off x="953286" y="2001472"/>
              <a:ext cx="1850323" cy="570277"/>
            </a:xfrm>
            <a:prstGeom prst="round2SameRect">
              <a:avLst>
                <a:gd name="adj1" fmla="val 16667"/>
                <a:gd name="adj2" fmla="val 0"/>
              </a:avLst>
            </a:prstGeom>
            <a:solidFill>
              <a:srgbClr val="2A6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B7ED3827-DE67-D050-C2B4-3C38D0FEDD3C}"/>
              </a:ext>
              <a:ext uri="{C183D7F6-B498-43B3-948B-1728B52AA6E4}">
                <adec:decorative xmlns:adec="http://schemas.microsoft.com/office/drawing/2017/decorative" val="1"/>
              </a:ext>
            </a:extLst>
          </p:cNvPr>
          <p:cNvGrpSpPr/>
          <p:nvPr/>
        </p:nvGrpSpPr>
        <p:grpSpPr>
          <a:xfrm>
            <a:off x="3262502" y="1994453"/>
            <a:ext cx="2486597" cy="2526742"/>
            <a:chOff x="3262502" y="1994453"/>
            <a:chExt cx="2486597" cy="2526742"/>
          </a:xfrm>
        </p:grpSpPr>
        <p:sp>
          <p:nvSpPr>
            <p:cNvPr id="20" name="Google Shape;1016;p67">
              <a:extLst>
                <a:ext uri="{FF2B5EF4-FFF2-40B4-BE49-F238E27FC236}">
                  <a16:creationId xmlns:a16="http://schemas.microsoft.com/office/drawing/2014/main" id="{899702FE-3481-F7CE-3C22-1EB8DA486077}"/>
                </a:ext>
              </a:extLst>
            </p:cNvPr>
            <p:cNvSpPr/>
            <p:nvPr/>
          </p:nvSpPr>
          <p:spPr>
            <a:xfrm rot="10800000" flipH="1">
              <a:off x="3262502" y="1994453"/>
              <a:ext cx="2486597" cy="2526742"/>
            </a:xfrm>
            <a:prstGeom prst="round2SameRect">
              <a:avLst>
                <a:gd name="adj1" fmla="val 16667"/>
                <a:gd name="adj2" fmla="val 0"/>
              </a:avLst>
            </a:prstGeom>
            <a:solidFill>
              <a:schemeClr val="bg1"/>
            </a:solidFill>
            <a:ln>
              <a:solidFill>
                <a:srgbClr val="2A6FA8"/>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017;p67">
              <a:extLst>
                <a:ext uri="{FF2B5EF4-FFF2-40B4-BE49-F238E27FC236}">
                  <a16:creationId xmlns:a16="http://schemas.microsoft.com/office/drawing/2014/main" id="{8C6A6DB8-1174-7D49-CA89-1B51C735EE4A}"/>
                </a:ext>
              </a:extLst>
            </p:cNvPr>
            <p:cNvSpPr/>
            <p:nvPr/>
          </p:nvSpPr>
          <p:spPr>
            <a:xfrm rot="10800000">
              <a:off x="3572161" y="1997963"/>
              <a:ext cx="1850323" cy="573786"/>
            </a:xfrm>
            <a:prstGeom prst="round2SameRect">
              <a:avLst>
                <a:gd name="adj1" fmla="val 16667"/>
                <a:gd name="adj2" fmla="val 0"/>
              </a:avLst>
            </a:prstGeom>
            <a:solidFill>
              <a:srgbClr val="2A6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grpSp>
        <p:nvGrpSpPr>
          <p:cNvPr id="17" name="Group 16">
            <a:extLst>
              <a:ext uri="{FF2B5EF4-FFF2-40B4-BE49-F238E27FC236}">
                <a16:creationId xmlns:a16="http://schemas.microsoft.com/office/drawing/2014/main" id="{D49FEF1D-3367-1925-5821-85AF7518C481}"/>
              </a:ext>
              <a:ext uri="{C183D7F6-B498-43B3-948B-1728B52AA6E4}">
                <adec:decorative xmlns:adec="http://schemas.microsoft.com/office/drawing/2017/decorative" val="1"/>
              </a:ext>
            </a:extLst>
          </p:cNvPr>
          <p:cNvGrpSpPr/>
          <p:nvPr/>
        </p:nvGrpSpPr>
        <p:grpSpPr>
          <a:xfrm>
            <a:off x="5882427" y="1997963"/>
            <a:ext cx="2486597" cy="2523233"/>
            <a:chOff x="5948626" y="1198038"/>
            <a:chExt cx="2486597" cy="3256500"/>
          </a:xfrm>
        </p:grpSpPr>
        <p:sp>
          <p:nvSpPr>
            <p:cNvPr id="18" name="Google Shape;1016;p67">
              <a:extLst>
                <a:ext uri="{FF2B5EF4-FFF2-40B4-BE49-F238E27FC236}">
                  <a16:creationId xmlns:a16="http://schemas.microsoft.com/office/drawing/2014/main" id="{FE16D95C-1D74-6F4E-5523-7B311B6A6061}"/>
                </a:ext>
              </a:extLst>
            </p:cNvPr>
            <p:cNvSpPr/>
            <p:nvPr/>
          </p:nvSpPr>
          <p:spPr>
            <a:xfrm rot="10800000" flipH="1">
              <a:off x="5948626" y="1198038"/>
              <a:ext cx="2486597" cy="3256500"/>
            </a:xfrm>
            <a:prstGeom prst="round2SameRect">
              <a:avLst>
                <a:gd name="adj1" fmla="val 16667"/>
                <a:gd name="adj2" fmla="val 0"/>
              </a:avLst>
            </a:prstGeom>
            <a:solidFill>
              <a:schemeClr val="bg1"/>
            </a:solidFill>
            <a:ln>
              <a:solidFill>
                <a:srgbClr val="2A6FA8"/>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017;p67">
              <a:extLst>
                <a:ext uri="{FF2B5EF4-FFF2-40B4-BE49-F238E27FC236}">
                  <a16:creationId xmlns:a16="http://schemas.microsoft.com/office/drawing/2014/main" id="{B9F61DE5-DE19-661F-D1CE-C2C64483154C}"/>
                </a:ext>
              </a:extLst>
            </p:cNvPr>
            <p:cNvSpPr/>
            <p:nvPr/>
          </p:nvSpPr>
          <p:spPr>
            <a:xfrm rot="10800000">
              <a:off x="6258285" y="1201548"/>
              <a:ext cx="1850323" cy="737021"/>
            </a:xfrm>
            <a:prstGeom prst="round2SameRect">
              <a:avLst>
                <a:gd name="adj1" fmla="val 16667"/>
                <a:gd name="adj2" fmla="val 0"/>
              </a:avLst>
            </a:prstGeom>
            <a:solidFill>
              <a:srgbClr val="2A6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
        <p:nvSpPr>
          <p:cNvPr id="24" name="TextBox 23">
            <a:extLst>
              <a:ext uri="{FF2B5EF4-FFF2-40B4-BE49-F238E27FC236}">
                <a16:creationId xmlns:a16="http://schemas.microsoft.com/office/drawing/2014/main" id="{23B0E974-9D61-8C35-9695-C33BC529BFD3}"/>
              </a:ext>
            </a:extLst>
          </p:cNvPr>
          <p:cNvSpPr txBox="1"/>
          <p:nvPr/>
        </p:nvSpPr>
        <p:spPr>
          <a:xfrm>
            <a:off x="1102349" y="2105994"/>
            <a:ext cx="1616148" cy="338554"/>
          </a:xfrm>
          <a:prstGeom prst="rect">
            <a:avLst/>
          </a:prstGeom>
          <a:noFill/>
        </p:spPr>
        <p:txBody>
          <a:bodyPr wrap="none" rtlCol="0">
            <a:spAutoFit/>
          </a:bodyPr>
          <a:lstStyle/>
          <a:p>
            <a:r>
              <a:rPr lang="en-US" sz="1600" dirty="0">
                <a:solidFill>
                  <a:schemeClr val="bg1"/>
                </a:solidFill>
                <a:latin typeface="Calibri Light" panose="020F0302020204030204" pitchFamily="34" charset="0"/>
                <a:cs typeface="Calibri Light" panose="020F0302020204030204" pitchFamily="34" charset="0"/>
              </a:rPr>
              <a:t>Digital Databases</a:t>
            </a:r>
          </a:p>
        </p:txBody>
      </p:sp>
      <p:sp>
        <p:nvSpPr>
          <p:cNvPr id="25" name="TextBox 24">
            <a:extLst>
              <a:ext uri="{FF2B5EF4-FFF2-40B4-BE49-F238E27FC236}">
                <a16:creationId xmlns:a16="http://schemas.microsoft.com/office/drawing/2014/main" id="{87BBC221-E4E2-1A35-31E4-E28D4979CA8F}"/>
              </a:ext>
            </a:extLst>
          </p:cNvPr>
          <p:cNvSpPr txBox="1"/>
          <p:nvPr/>
        </p:nvSpPr>
        <p:spPr>
          <a:xfrm>
            <a:off x="3857696" y="2105994"/>
            <a:ext cx="1269899" cy="338554"/>
          </a:xfrm>
          <a:prstGeom prst="rect">
            <a:avLst/>
          </a:prstGeom>
          <a:noFill/>
        </p:spPr>
        <p:txBody>
          <a:bodyPr wrap="none" rtlCol="0">
            <a:spAutoFit/>
          </a:bodyPr>
          <a:lstStyle/>
          <a:p>
            <a:r>
              <a:rPr lang="en-US" sz="1600" dirty="0">
                <a:solidFill>
                  <a:schemeClr val="bg1"/>
                </a:solidFill>
                <a:latin typeface="Calibri Light" panose="020F0302020204030204" pitchFamily="34" charset="0"/>
                <a:cs typeface="Calibri Light" panose="020F0302020204030204" pitchFamily="34" charset="0"/>
              </a:rPr>
              <a:t>Web Sources</a:t>
            </a:r>
          </a:p>
        </p:txBody>
      </p:sp>
      <p:sp>
        <p:nvSpPr>
          <p:cNvPr id="26" name="TextBox 25">
            <a:extLst>
              <a:ext uri="{FF2B5EF4-FFF2-40B4-BE49-F238E27FC236}">
                <a16:creationId xmlns:a16="http://schemas.microsoft.com/office/drawing/2014/main" id="{BC426BAF-1E23-C0F5-F6BC-BD9129CB1755}"/>
              </a:ext>
            </a:extLst>
          </p:cNvPr>
          <p:cNvSpPr txBox="1"/>
          <p:nvPr/>
        </p:nvSpPr>
        <p:spPr>
          <a:xfrm>
            <a:off x="6465589" y="2105994"/>
            <a:ext cx="1297150" cy="338554"/>
          </a:xfrm>
          <a:prstGeom prst="rect">
            <a:avLst/>
          </a:prstGeom>
          <a:noFill/>
        </p:spPr>
        <p:txBody>
          <a:bodyPr wrap="none" rtlCol="0">
            <a:spAutoFit/>
          </a:bodyPr>
          <a:lstStyle/>
          <a:p>
            <a:pPr marL="0" lvl="0" indent="0" algn="l" rtl="0">
              <a:spcBef>
                <a:spcPts val="0"/>
              </a:spcBef>
              <a:spcAft>
                <a:spcPts val="0"/>
              </a:spcAft>
              <a:buNone/>
            </a:pPr>
            <a:r>
              <a:rPr lang="en-US" sz="1600" dirty="0">
                <a:solidFill>
                  <a:schemeClr val="bg1"/>
                </a:solidFill>
                <a:latin typeface="Calibri Light" panose="020F0302020204030204" pitchFamily="34" charset="0"/>
                <a:cs typeface="Calibri Light" panose="020F0302020204030204" pitchFamily="34" charset="0"/>
              </a:rPr>
              <a:t>Print Sources</a:t>
            </a:r>
          </a:p>
        </p:txBody>
      </p:sp>
      <p:sp>
        <p:nvSpPr>
          <p:cNvPr id="28" name="TextBox 27">
            <a:extLst>
              <a:ext uri="{FF2B5EF4-FFF2-40B4-BE49-F238E27FC236}">
                <a16:creationId xmlns:a16="http://schemas.microsoft.com/office/drawing/2014/main" id="{0F645710-61C3-ABC8-CBA5-5B4E3C1FE513}"/>
              </a:ext>
            </a:extLst>
          </p:cNvPr>
          <p:cNvSpPr txBox="1"/>
          <p:nvPr/>
        </p:nvSpPr>
        <p:spPr>
          <a:xfrm>
            <a:off x="849704" y="2617486"/>
            <a:ext cx="2056011" cy="1600438"/>
          </a:xfrm>
          <a:prstGeom prst="rect">
            <a:avLst/>
          </a:prstGeom>
          <a:noFill/>
        </p:spPr>
        <p:txBody>
          <a:bodyPr wrap="square" rtlCol="0">
            <a:spAutoFit/>
          </a:bodyPr>
          <a:lstStyle/>
          <a:p>
            <a:r>
              <a:rPr lang="en" dirty="0">
                <a:latin typeface="Calibri Light" panose="020F0302020204030204" pitchFamily="34" charset="0"/>
                <a:cs typeface="Calibri Light" panose="020F0302020204030204" pitchFamily="34" charset="0"/>
              </a:rPr>
              <a:t>Academic, peer reviewed sources; relevant, current (depending on topic); attributable, with full citations and works cited/bibliographic info (search using abstracts)</a:t>
            </a:r>
          </a:p>
        </p:txBody>
      </p:sp>
      <p:sp>
        <p:nvSpPr>
          <p:cNvPr id="27" name="TextBox 26">
            <a:extLst>
              <a:ext uri="{FF2B5EF4-FFF2-40B4-BE49-F238E27FC236}">
                <a16:creationId xmlns:a16="http://schemas.microsoft.com/office/drawing/2014/main" id="{A6A33555-D4E7-9298-0ECB-006C3746FFF2}"/>
              </a:ext>
            </a:extLst>
          </p:cNvPr>
          <p:cNvSpPr txBox="1"/>
          <p:nvPr/>
        </p:nvSpPr>
        <p:spPr>
          <a:xfrm>
            <a:off x="3474870" y="2617486"/>
            <a:ext cx="2002795" cy="1600438"/>
          </a:xfrm>
          <a:prstGeom prst="rect">
            <a:avLst/>
          </a:prstGeom>
          <a:noFill/>
        </p:spPr>
        <p:txBody>
          <a:bodyPr wrap="square" rtlCol="0">
            <a:spAutoFit/>
          </a:bodyPr>
          <a:lstStyle/>
          <a:p>
            <a:pPr marL="0" lvl="0" indent="0" algn="l" rtl="0">
              <a:spcBef>
                <a:spcPts val="800"/>
              </a:spcBef>
              <a:spcAft>
                <a:spcPts val="800"/>
              </a:spcAft>
              <a:buNone/>
            </a:pPr>
            <a:r>
              <a:rPr lang="en-US" dirty="0">
                <a:latin typeface="Calibri Light" panose="020F0302020204030204" pitchFamily="34" charset="0"/>
                <a:cs typeface="Calibri Light" panose="020F0302020204030204" pitchFamily="34" charset="0"/>
              </a:rPr>
              <a:t>“Primary sources”- government websites, legal language, contracts, studies, census publications, public libraries, university websites, etc.</a:t>
            </a:r>
          </a:p>
        </p:txBody>
      </p:sp>
      <p:sp>
        <p:nvSpPr>
          <p:cNvPr id="29" name="TextBox 28">
            <a:extLst>
              <a:ext uri="{FF2B5EF4-FFF2-40B4-BE49-F238E27FC236}">
                <a16:creationId xmlns:a16="http://schemas.microsoft.com/office/drawing/2014/main" id="{49C09DB4-FF53-CBB0-B7D1-C9CC50A9F5FA}"/>
              </a:ext>
            </a:extLst>
          </p:cNvPr>
          <p:cNvSpPr txBox="1"/>
          <p:nvPr/>
        </p:nvSpPr>
        <p:spPr>
          <a:xfrm>
            <a:off x="6116487" y="2617486"/>
            <a:ext cx="2056771" cy="1815882"/>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Relevant books; artistic if doing something in literary or artistic interpretation (primary source); deep analyses, anthologies, etc. in expository work (secondary source)</a:t>
            </a:r>
          </a:p>
        </p:txBody>
      </p:sp>
      <p:sp>
        <p:nvSpPr>
          <p:cNvPr id="31" name="Google Shape;1577;p14">
            <a:extLst>
              <a:ext uri="{FF2B5EF4-FFF2-40B4-BE49-F238E27FC236}">
                <a16:creationId xmlns:a16="http://schemas.microsoft.com/office/drawing/2014/main" id="{C8776ECE-BC79-0954-8D1C-0CCB7785699B}"/>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4</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05B"/>
        </a:solidFill>
        <a:effectLst/>
      </p:bgPr>
    </p:bg>
    <p:spTree>
      <p:nvGrpSpPr>
        <p:cNvPr id="1" name="Shape 1599"/>
        <p:cNvGrpSpPr/>
        <p:nvPr/>
      </p:nvGrpSpPr>
      <p:grpSpPr>
        <a:xfrm>
          <a:off x="0" y="0"/>
          <a:ext cx="0" cy="0"/>
          <a:chOff x="0" y="0"/>
          <a:chExt cx="0" cy="0"/>
        </a:xfrm>
      </p:grpSpPr>
      <p:sp>
        <p:nvSpPr>
          <p:cNvPr id="1602" name="Google Shape;1602;p17"/>
          <p:cNvSpPr txBox="1">
            <a:spLocks noGrp="1"/>
          </p:cNvSpPr>
          <p:nvPr>
            <p:ph type="title" idx="4294967295"/>
          </p:nvPr>
        </p:nvSpPr>
        <p:spPr>
          <a:xfrm>
            <a:off x="1057695" y="393600"/>
            <a:ext cx="4919813" cy="400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i="1" u="none" strike="noStrike" kern="0" cap="none" spc="0" normalizeH="0" baseline="0" noProof="0" dirty="0">
                <a:ln>
                  <a:noFill/>
                </a:ln>
                <a:solidFill>
                  <a:srgbClr val="000000"/>
                </a:solidFill>
                <a:effectLst/>
                <a:uLnTx/>
                <a:uFillTx/>
                <a:latin typeface="Calibri Light" panose="020F0302020204030204" pitchFamily="34" charset="0"/>
                <a:ea typeface="Encode Sans Semi Condensed Light"/>
                <a:cs typeface="Calibri Light" panose="020F0302020204030204" pitchFamily="34" charset="0"/>
                <a:sym typeface="Encode Sans Semi Condensed Light"/>
              </a:rPr>
              <a:t>Per The LEAF Project:</a:t>
            </a:r>
          </a:p>
        </p:txBody>
      </p:sp>
      <p:sp>
        <p:nvSpPr>
          <p:cNvPr id="1600" name="Google Shape;1600;p17"/>
          <p:cNvSpPr txBox="1">
            <a:spLocks noGrp="1"/>
          </p:cNvSpPr>
          <p:nvPr>
            <p:ph type="body" idx="1"/>
          </p:nvPr>
        </p:nvSpPr>
        <p:spPr>
          <a:xfrm>
            <a:off x="779100" y="946325"/>
            <a:ext cx="5134800" cy="3116792"/>
          </a:xfrm>
          <a:prstGeom prst="rect">
            <a:avLst/>
          </a:prstGeom>
        </p:spPr>
        <p:txBody>
          <a:bodyPr spcFirstLastPara="1" wrap="square" lIns="0" tIns="0" rIns="0" bIns="0" anchor="t" anchorCtr="0">
            <a:noAutofit/>
          </a:bodyPr>
          <a:lstStyle/>
          <a:p>
            <a:pPr marL="368300" lvl="0" indent="0" algn="l" rtl="0">
              <a:lnSpc>
                <a:spcPct val="150000"/>
              </a:lnSpc>
              <a:spcBef>
                <a:spcPts val="600"/>
              </a:spcBef>
              <a:spcAft>
                <a:spcPts val="0"/>
              </a:spcAft>
              <a:buNone/>
            </a:pPr>
            <a:r>
              <a:rPr lang="en" sz="1400" dirty="0">
                <a:solidFill>
                  <a:srgbClr val="000000"/>
                </a:solidFill>
                <a:latin typeface="Calibri Light" panose="020F0302020204030204" pitchFamily="34" charset="0"/>
                <a:ea typeface="Encode Sans Semi Condensed"/>
                <a:cs typeface="Calibri Light" panose="020F0302020204030204" pitchFamily="34" charset="0"/>
                <a:sym typeface="Encode Sans Semi Condensed"/>
              </a:rPr>
              <a:t>Questionable sources are those with a poor reputation for checking the facts, or with no editorial oversight. Such sources include websites and publications expressing views that are widely acknowledged as extremist, or promotional in nature, or which rely heavily on rumors and personal opinions. Questionable sources are generally unsuitable for citing contentious claims about third parties, which includes claims against institutions, persons living or dead, as well as more ill-defined entities. The proper uses of a questionable source are very limited.</a:t>
            </a:r>
            <a:endParaRPr sz="1400" dirty="0">
              <a:latin typeface="Calibri Light" panose="020F0302020204030204" pitchFamily="34" charset="0"/>
              <a:cs typeface="Calibri Light" panose="020F0302020204030204" pitchFamily="34" charset="0"/>
            </a:endParaRPr>
          </a:p>
        </p:txBody>
      </p:sp>
      <p:sp>
        <p:nvSpPr>
          <p:cNvPr id="7" name="Google Shape;1577;p14">
            <a:extLst>
              <a:ext uri="{FF2B5EF4-FFF2-40B4-BE49-F238E27FC236}">
                <a16:creationId xmlns:a16="http://schemas.microsoft.com/office/drawing/2014/main" id="{6C352F0F-1DC4-0321-33F8-C99AA242BB12}"/>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5</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18"/>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solidFill>
                  <a:srgbClr val="2A6FA8"/>
                </a:solidFill>
                <a:latin typeface="Bodoni MT Condensed" panose="02070606080606020203" pitchFamily="18" charset="0"/>
              </a:rPr>
              <a:t>Words of Caution</a:t>
            </a:r>
            <a:endParaRPr sz="2800" dirty="0">
              <a:solidFill>
                <a:srgbClr val="2A6FA8"/>
              </a:solidFill>
              <a:latin typeface="Bodoni MT Condensed" panose="02070606080606020203" pitchFamily="18" charset="0"/>
            </a:endParaRPr>
          </a:p>
        </p:txBody>
      </p:sp>
      <p:sp>
        <p:nvSpPr>
          <p:cNvPr id="1608" name="Google Shape;1608;p18"/>
          <p:cNvSpPr txBox="1">
            <a:spLocks noGrp="1"/>
          </p:cNvSpPr>
          <p:nvPr>
            <p:ph type="body" idx="1"/>
          </p:nvPr>
        </p:nvSpPr>
        <p:spPr>
          <a:xfrm>
            <a:off x="702900" y="1430148"/>
            <a:ext cx="5660100" cy="185374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dirty="0">
                <a:latin typeface="Calibri Light" panose="020F0302020204030204" pitchFamily="34" charset="0"/>
                <a:cs typeface="Calibri Light" panose="020F0302020204030204" pitchFamily="34" charset="0"/>
              </a:rPr>
              <a:t>Can’t find a publication date?</a:t>
            </a:r>
          </a:p>
          <a:p>
            <a:pPr marL="0" lvl="0" indent="0" algn="l" rtl="0">
              <a:spcBef>
                <a:spcPts val="0"/>
              </a:spcBef>
              <a:spcAft>
                <a:spcPts val="0"/>
              </a:spcAft>
              <a:buNone/>
            </a:pPr>
            <a:r>
              <a:rPr lang="en" sz="1600" dirty="0">
                <a:latin typeface="Calibri Light" panose="020F0302020204030204" pitchFamily="34" charset="0"/>
                <a:cs typeface="Calibri Light" panose="020F0302020204030204" pitchFamily="34" charset="0"/>
              </a:rPr>
              <a:t>Author(s)? Revision date?</a:t>
            </a:r>
          </a:p>
          <a:p>
            <a:pPr marL="0" lvl="0" indent="0" algn="l" rtl="0">
              <a:spcBef>
                <a:spcPts val="0"/>
              </a:spcBef>
              <a:spcAft>
                <a:spcPts val="0"/>
              </a:spcAft>
              <a:buNone/>
            </a:pPr>
            <a:r>
              <a:rPr lang="en" sz="1600" dirty="0">
                <a:latin typeface="Calibri Light" panose="020F0302020204030204" pitchFamily="34" charset="0"/>
                <a:cs typeface="Calibri Light" panose="020F0302020204030204" pitchFamily="34" charset="0"/>
              </a:rPr>
              <a:t>Publication team or process?</a:t>
            </a:r>
            <a:endParaRPr sz="1600" dirty="0">
              <a:latin typeface="Calibri Light" panose="020F0302020204030204" pitchFamily="34" charset="0"/>
              <a:cs typeface="Calibri Light" panose="020F0302020204030204" pitchFamily="34" charset="0"/>
            </a:endParaRPr>
          </a:p>
          <a:p>
            <a:pPr marL="0" lvl="0" indent="0" algn="l" rtl="0">
              <a:spcBef>
                <a:spcPts val="800"/>
              </a:spcBef>
              <a:spcAft>
                <a:spcPts val="0"/>
              </a:spcAft>
              <a:buNone/>
            </a:pPr>
            <a:endParaRPr sz="1600" dirty="0">
              <a:latin typeface="Calibri Light" panose="020F0302020204030204" pitchFamily="34" charset="0"/>
              <a:cs typeface="Calibri Light" panose="020F0302020204030204" pitchFamily="34" charset="0"/>
            </a:endParaRPr>
          </a:p>
          <a:p>
            <a:pPr marL="0" lvl="0" indent="0" algn="l" rtl="0">
              <a:spcBef>
                <a:spcPts val="800"/>
              </a:spcBef>
              <a:spcAft>
                <a:spcPts val="800"/>
              </a:spcAft>
              <a:buNone/>
            </a:pPr>
            <a:r>
              <a:rPr lang="en" sz="1600" dirty="0">
                <a:latin typeface="Calibri Light" panose="020F0302020204030204" pitchFamily="34" charset="0"/>
                <a:cs typeface="Calibri Light" panose="020F0302020204030204" pitchFamily="34" charset="0"/>
              </a:rPr>
              <a:t>Skip it...</a:t>
            </a:r>
            <a:endParaRPr sz="1600" dirty="0">
              <a:latin typeface="Calibri Light" panose="020F0302020204030204" pitchFamily="34" charset="0"/>
              <a:cs typeface="Calibri Light" panose="020F0302020204030204" pitchFamily="34" charset="0"/>
            </a:endParaRPr>
          </a:p>
        </p:txBody>
      </p:sp>
      <p:sp>
        <p:nvSpPr>
          <p:cNvPr id="8" name="Google Shape;1577;p14">
            <a:extLst>
              <a:ext uri="{FF2B5EF4-FFF2-40B4-BE49-F238E27FC236}">
                <a16:creationId xmlns:a16="http://schemas.microsoft.com/office/drawing/2014/main" id="{B75E6F38-ACF3-F8AC-15CF-3C9BAEDBFA9B}"/>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6</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0" name="Google Shape;1591;p16">
            <a:extLst>
              <a:ext uri="{FF2B5EF4-FFF2-40B4-BE49-F238E27FC236}">
                <a16:creationId xmlns:a16="http://schemas.microsoft.com/office/drawing/2014/main" id="{C2E7D246-6783-2308-16B2-BD3AFF891953}"/>
              </a:ext>
            </a:extLst>
          </p:cNvPr>
          <p:cNvSpPr txBox="1">
            <a:spLocks noGrp="1"/>
          </p:cNvSpPr>
          <p:nvPr>
            <p:ph type="title" idx="4294967295"/>
          </p:nvPr>
        </p:nvSpPr>
        <p:spPr>
          <a:xfrm>
            <a:off x="1485900" y="1410899"/>
            <a:ext cx="6172200" cy="47148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chemeClr val="accent1"/>
              </a:buClr>
              <a:buSzPts val="3400"/>
              <a:buFont typeface="Amatic SC"/>
              <a:buNone/>
              <a:tabLst/>
              <a:defRPr/>
            </a:pPr>
            <a:r>
              <a:rPr kumimoji="0" lang="en-US" sz="2800" b="1" i="0" u="none" strike="noStrike" kern="0" cap="none" spc="0" normalizeH="0" baseline="0" noProof="0" dirty="0">
                <a:ln>
                  <a:noFill/>
                </a:ln>
                <a:solidFill>
                  <a:srgbClr val="2A6FA8"/>
                </a:solidFill>
                <a:effectLst/>
                <a:uLnTx/>
                <a:uFillTx/>
                <a:latin typeface="Bodoni MT Condensed" panose="02070606080606020203" pitchFamily="18" charset="0"/>
                <a:sym typeface="Amatic SC"/>
              </a:rPr>
              <a:t>Scholarly vs. Popular Sources</a:t>
            </a:r>
          </a:p>
        </p:txBody>
      </p:sp>
      <p:sp>
        <p:nvSpPr>
          <p:cNvPr id="11" name="TextBox 10">
            <a:extLst>
              <a:ext uri="{FF2B5EF4-FFF2-40B4-BE49-F238E27FC236}">
                <a16:creationId xmlns:a16="http://schemas.microsoft.com/office/drawing/2014/main" id="{B060EFEE-4117-FB16-B10B-47F6688E3CE8}"/>
              </a:ext>
            </a:extLst>
          </p:cNvPr>
          <p:cNvSpPr txBox="1"/>
          <p:nvPr/>
        </p:nvSpPr>
        <p:spPr>
          <a:xfrm>
            <a:off x="1921118" y="2010230"/>
            <a:ext cx="2764971" cy="2374946"/>
          </a:xfrm>
          <a:prstGeom prst="rect">
            <a:avLst/>
          </a:prstGeom>
          <a:noFill/>
        </p:spPr>
        <p:txBody>
          <a:bodyPr wrap="square" rtlCol="0">
            <a:spAutoFit/>
          </a:bodyPr>
          <a:lstStyle/>
          <a:p>
            <a:r>
              <a:rPr lang="en-US" b="1" dirty="0">
                <a:latin typeface="Calibri Light" panose="020F0302020204030204" pitchFamily="34" charset="0"/>
                <a:cs typeface="Calibri Light" panose="020F0302020204030204" pitchFamily="34" charset="0"/>
              </a:rPr>
              <a:t>Scholarly</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Written by experts</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Research based</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Peer-reviewed (refereed)</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Cite sources (bibliography, footnotes, etc.)</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Published in scholarly journals</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Examples: </a:t>
            </a:r>
            <a:r>
              <a:rPr lang="en-US" i="1" dirty="0">
                <a:latin typeface="Calibri Light" panose="020F0302020204030204" pitchFamily="34" charset="0"/>
                <a:cs typeface="Calibri Light" panose="020F0302020204030204" pitchFamily="34" charset="0"/>
              </a:rPr>
              <a:t>Journal of Clinical Psychology, The New England Journal of Medicine</a:t>
            </a:r>
          </a:p>
        </p:txBody>
      </p:sp>
      <p:sp>
        <p:nvSpPr>
          <p:cNvPr id="12" name="TextBox 11">
            <a:extLst>
              <a:ext uri="{FF2B5EF4-FFF2-40B4-BE49-F238E27FC236}">
                <a16:creationId xmlns:a16="http://schemas.microsoft.com/office/drawing/2014/main" id="{B0A80993-828D-5532-DD8E-63723063088C}"/>
              </a:ext>
            </a:extLst>
          </p:cNvPr>
          <p:cNvSpPr txBox="1"/>
          <p:nvPr/>
        </p:nvSpPr>
        <p:spPr>
          <a:xfrm>
            <a:off x="4831232" y="2010229"/>
            <a:ext cx="2764971" cy="2144113"/>
          </a:xfrm>
          <a:prstGeom prst="rect">
            <a:avLst/>
          </a:prstGeom>
          <a:noFill/>
        </p:spPr>
        <p:txBody>
          <a:bodyPr wrap="square" rtlCol="0">
            <a:spAutoFit/>
          </a:bodyPr>
          <a:lstStyle/>
          <a:p>
            <a:r>
              <a:rPr lang="en-US" b="1" dirty="0">
                <a:latin typeface="Calibri Light" panose="020F0302020204030204" pitchFamily="34" charset="0"/>
                <a:cs typeface="Calibri Light" panose="020F0302020204030204" pitchFamily="34" charset="0"/>
              </a:rPr>
              <a:t>Popular</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Written by journalist</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Do not have formal citations</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Published in popular magazines, journals</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Lots of images and advertisements</a:t>
            </a:r>
          </a:p>
          <a:p>
            <a:pPr marL="285750" indent="-285750">
              <a:lnSpc>
                <a:spcPts val="1800"/>
              </a:lnSpc>
              <a:buClr>
                <a:srgbClr val="2A6FA8"/>
              </a:buClr>
              <a:buSzPct val="120000"/>
              <a:buFont typeface="Calibri Light" panose="020F0302020204030204" pitchFamily="34" charset="0"/>
              <a:buChar char="&gt;"/>
            </a:pPr>
            <a:r>
              <a:rPr lang="en-US" dirty="0">
                <a:latin typeface="Calibri Light" panose="020F0302020204030204" pitchFamily="34" charset="0"/>
                <a:cs typeface="Calibri Light" panose="020F0302020204030204" pitchFamily="34" charset="0"/>
              </a:rPr>
              <a:t>Examples: </a:t>
            </a:r>
            <a:r>
              <a:rPr lang="en-US" i="1" dirty="0">
                <a:latin typeface="Calibri Light" panose="020F0302020204030204" pitchFamily="34" charset="0"/>
                <a:cs typeface="Calibri Light" panose="020F0302020204030204" pitchFamily="34" charset="0"/>
              </a:rPr>
              <a:t>Time, Newsweek, National Geographic</a:t>
            </a:r>
          </a:p>
        </p:txBody>
      </p:sp>
      <p:sp>
        <p:nvSpPr>
          <p:cNvPr id="1617" name="Google Shape;1617;p19"/>
          <p:cNvSpPr txBox="1"/>
          <p:nvPr/>
        </p:nvSpPr>
        <p:spPr>
          <a:xfrm>
            <a:off x="7112400" y="4690549"/>
            <a:ext cx="203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dirty="0">
                <a:latin typeface="Calibri Light" panose="020F0302020204030204" pitchFamily="34" charset="0"/>
                <a:ea typeface="Encode Sans Semi Condensed Light"/>
                <a:cs typeface="Calibri Light" panose="020F0302020204030204" pitchFamily="34" charset="0"/>
                <a:sym typeface="Encode Sans Semi Condensed Light"/>
              </a:rPr>
              <a:t>Per College Board resources</a:t>
            </a:r>
            <a:endParaRPr sz="1200" i="1" dirty="0">
              <a:latin typeface="Calibri Light" panose="020F0302020204030204" pitchFamily="34" charset="0"/>
              <a:ea typeface="Encode Sans Semi Condensed Light"/>
              <a:cs typeface="Calibri Light" panose="020F0302020204030204" pitchFamily="34" charset="0"/>
              <a:sym typeface="Encode Sans Semi Condensed Light"/>
            </a:endParaRPr>
          </a:p>
        </p:txBody>
      </p:sp>
      <p:sp>
        <p:nvSpPr>
          <p:cNvPr id="9" name="Google Shape;1577;p14">
            <a:extLst>
              <a:ext uri="{FF2B5EF4-FFF2-40B4-BE49-F238E27FC236}">
                <a16:creationId xmlns:a16="http://schemas.microsoft.com/office/drawing/2014/main" id="{0DC11AD6-394F-3E7B-AA84-49AC35A1CC49}"/>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7</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3" name="Google Shape;1623;p20"/>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solidFill>
                  <a:srgbClr val="2A6FA8"/>
                </a:solidFill>
                <a:latin typeface="Bodoni MT Condensed" panose="02070606080606020203" pitchFamily="18" charset="0"/>
              </a:rPr>
              <a:t>Self-published Sources...</a:t>
            </a:r>
            <a:endParaRPr sz="2800" dirty="0">
              <a:solidFill>
                <a:srgbClr val="2A6FA8"/>
              </a:solidFill>
              <a:latin typeface="Bodoni MT Condensed" panose="02070606080606020203" pitchFamily="18" charset="0"/>
            </a:endParaRPr>
          </a:p>
        </p:txBody>
      </p:sp>
      <p:sp>
        <p:nvSpPr>
          <p:cNvPr id="1622" name="Google Shape;1622;p20"/>
          <p:cNvSpPr txBox="1">
            <a:spLocks noGrp="1"/>
          </p:cNvSpPr>
          <p:nvPr>
            <p:ph type="body" idx="1"/>
          </p:nvPr>
        </p:nvSpPr>
        <p:spPr>
          <a:xfrm>
            <a:off x="702900" y="1430150"/>
            <a:ext cx="2644500" cy="121845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dirty="0">
                <a:latin typeface="Calibri Light" panose="020F0302020204030204" pitchFamily="34" charset="0"/>
                <a:cs typeface="Calibri Light" panose="020F0302020204030204" pitchFamily="34" charset="0"/>
              </a:rPr>
              <a:t>E-books, newsletters, wikis, blogs, personal websites, social media sites/videos, tweets…</a:t>
            </a:r>
          </a:p>
          <a:p>
            <a:pPr marL="0" lvl="0" indent="0" algn="l" rtl="0">
              <a:spcBef>
                <a:spcPts val="0"/>
              </a:spcBef>
              <a:spcAft>
                <a:spcPts val="0"/>
              </a:spcAft>
              <a:buNone/>
            </a:pPr>
            <a:endParaRPr lang="en" sz="1600" dirty="0">
              <a:latin typeface="Calibri Light" panose="020F0302020204030204" pitchFamily="34" charset="0"/>
              <a:cs typeface="Calibri Light" panose="020F0302020204030204" pitchFamily="34" charset="0"/>
            </a:endParaRPr>
          </a:p>
          <a:p>
            <a:pPr marL="0" indent="0">
              <a:buNone/>
            </a:pPr>
            <a:r>
              <a:rPr lang="en-US" sz="1600" dirty="0">
                <a:latin typeface="Calibri Light" panose="020F0302020204030204" pitchFamily="34" charset="0"/>
                <a:cs typeface="Calibri Light" panose="020F0302020204030204" pitchFamily="34" charset="0"/>
              </a:rPr>
              <a:t>Depends on your plan. Analyzing these? Cool. Using as support? Eh.</a:t>
            </a:r>
            <a:endParaRPr sz="1600" dirty="0">
              <a:latin typeface="Calibri Light" panose="020F0302020204030204" pitchFamily="34" charset="0"/>
              <a:cs typeface="Calibri Light" panose="020F0302020204030204" pitchFamily="34" charset="0"/>
            </a:endParaRPr>
          </a:p>
          <a:p>
            <a:pPr marL="0" lvl="0" indent="0" algn="l" rtl="0">
              <a:spcBef>
                <a:spcPts val="800"/>
              </a:spcBef>
              <a:spcAft>
                <a:spcPts val="0"/>
              </a:spcAft>
              <a:buNone/>
            </a:pPr>
            <a:endParaRPr sz="1600" dirty="0">
              <a:latin typeface="Calibri Light" panose="020F0302020204030204" pitchFamily="34" charset="0"/>
              <a:cs typeface="Calibri Light" panose="020F0302020204030204" pitchFamily="34" charset="0"/>
            </a:endParaRPr>
          </a:p>
          <a:p>
            <a:pPr marL="0" lvl="0" indent="0" algn="l" rtl="0">
              <a:spcBef>
                <a:spcPts val="800"/>
              </a:spcBef>
              <a:spcAft>
                <a:spcPts val="800"/>
              </a:spcAft>
              <a:buNone/>
            </a:pPr>
            <a:endParaRPr sz="1600" dirty="0">
              <a:latin typeface="Calibri Light" panose="020F0302020204030204" pitchFamily="34" charset="0"/>
              <a:cs typeface="Calibri Light" panose="020F0302020204030204" pitchFamily="34" charset="0"/>
            </a:endParaRPr>
          </a:p>
        </p:txBody>
      </p:sp>
      <p:sp>
        <p:nvSpPr>
          <p:cNvPr id="7" name="Google Shape;1577;p14">
            <a:extLst>
              <a:ext uri="{FF2B5EF4-FFF2-40B4-BE49-F238E27FC236}">
                <a16:creationId xmlns:a16="http://schemas.microsoft.com/office/drawing/2014/main" id="{199D1EF5-06C2-A1FD-2E81-047A8DC6F9BF}"/>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8</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21"/>
          <p:cNvSpPr txBox="1">
            <a:spLocks noGrp="1"/>
          </p:cNvSpPr>
          <p:nvPr>
            <p:ph type="title" idx="4294967295"/>
          </p:nvPr>
        </p:nvSpPr>
        <p:spPr>
          <a:xfrm>
            <a:off x="761820" y="1326015"/>
            <a:ext cx="7346950" cy="46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solidFill>
                  <a:srgbClr val="2A6FA8"/>
                </a:solidFill>
                <a:latin typeface="Bodoni MT Condensed" panose="02070606080606020203" pitchFamily="18" charset="0"/>
              </a:rPr>
              <a:t>Assessing if something is Usable, or just Topic-Inspiration</a:t>
            </a:r>
            <a:endParaRPr sz="2800" dirty="0">
              <a:solidFill>
                <a:srgbClr val="2A6FA8"/>
              </a:solidFill>
              <a:latin typeface="Bodoni MT Condensed" panose="02070606080606020203" pitchFamily="18" charset="0"/>
            </a:endParaRPr>
          </a:p>
        </p:txBody>
      </p:sp>
      <p:grpSp>
        <p:nvGrpSpPr>
          <p:cNvPr id="12" name="Group 11" descr="Diagram representing assessment of usable information and the criteria which evidence must follow, such as it must be sufficient, precise and accurate, must be representable, and authoritative.">
            <a:extLst>
              <a:ext uri="{FF2B5EF4-FFF2-40B4-BE49-F238E27FC236}">
                <a16:creationId xmlns:a16="http://schemas.microsoft.com/office/drawing/2014/main" id="{476C3271-8111-C2A7-5C07-1CC509124BCB}"/>
              </a:ext>
            </a:extLst>
          </p:cNvPr>
          <p:cNvGrpSpPr/>
          <p:nvPr/>
        </p:nvGrpSpPr>
        <p:grpSpPr>
          <a:xfrm>
            <a:off x="462607" y="1974979"/>
            <a:ext cx="7886265" cy="2856192"/>
            <a:chOff x="462607" y="1974979"/>
            <a:chExt cx="7886265" cy="2856192"/>
          </a:xfrm>
        </p:grpSpPr>
        <p:grpSp>
          <p:nvGrpSpPr>
            <p:cNvPr id="3" name="Group 2" descr="Diagram section stating evidence has to be precise and accurate.">
              <a:extLst>
                <a:ext uri="{FF2B5EF4-FFF2-40B4-BE49-F238E27FC236}">
                  <a16:creationId xmlns:a16="http://schemas.microsoft.com/office/drawing/2014/main" id="{B9955D70-F726-2FC6-C58F-BB7966A82AF5}"/>
                </a:ext>
              </a:extLst>
            </p:cNvPr>
            <p:cNvGrpSpPr/>
            <p:nvPr/>
          </p:nvGrpSpPr>
          <p:grpSpPr>
            <a:xfrm>
              <a:off x="4435295" y="1978582"/>
              <a:ext cx="3913577" cy="1390256"/>
              <a:chOff x="4435295" y="1978582"/>
              <a:chExt cx="3913577" cy="1390256"/>
            </a:xfrm>
          </p:grpSpPr>
          <p:sp>
            <p:nvSpPr>
              <p:cNvPr id="7" name="Google Shape;865;p61">
                <a:extLst>
                  <a:ext uri="{FF2B5EF4-FFF2-40B4-BE49-F238E27FC236}">
                    <a16:creationId xmlns:a16="http://schemas.microsoft.com/office/drawing/2014/main" id="{2C103F5E-2E9F-C781-5CBA-3674D303D6E8}"/>
                  </a:ext>
                  <a:ext uri="{C183D7F6-B498-43B3-948B-1728B52AA6E4}">
                    <adec:decorative xmlns:adec="http://schemas.microsoft.com/office/drawing/2017/decorative" val="1"/>
                  </a:ext>
                </a:extLst>
              </p:cNvPr>
              <p:cNvSpPr/>
              <p:nvPr/>
            </p:nvSpPr>
            <p:spPr>
              <a:xfrm>
                <a:off x="4435295" y="1978582"/>
                <a:ext cx="1369527" cy="1390256"/>
              </a:xfrm>
              <a:custGeom>
                <a:avLst/>
                <a:gdLst/>
                <a:ahLst/>
                <a:cxnLst/>
                <a:rect l="l" t="t" r="r" b="b"/>
                <a:pathLst>
                  <a:path w="21600" h="21600" extrusionOk="0">
                    <a:moveTo>
                      <a:pt x="5778" y="0"/>
                    </a:moveTo>
                    <a:cubicBezTo>
                      <a:pt x="2587" y="0"/>
                      <a:pt x="0" y="2891"/>
                      <a:pt x="0" y="6457"/>
                    </a:cubicBezTo>
                    <a:lnTo>
                      <a:pt x="0" y="21600"/>
                    </a:lnTo>
                    <a:lnTo>
                      <a:pt x="15822" y="21600"/>
                    </a:lnTo>
                    <a:cubicBezTo>
                      <a:pt x="19013" y="21600"/>
                      <a:pt x="21600" y="18709"/>
                      <a:pt x="21600" y="15143"/>
                    </a:cubicBezTo>
                    <a:lnTo>
                      <a:pt x="21600" y="0"/>
                    </a:lnTo>
                    <a:cubicBezTo>
                      <a:pt x="21600" y="0"/>
                      <a:pt x="5778" y="0"/>
                      <a:pt x="5778" y="0"/>
                    </a:cubicBezTo>
                    <a:close/>
                    <a:moveTo>
                      <a:pt x="5778" y="0"/>
                    </a:moveTo>
                  </a:path>
                </a:pathLst>
              </a:custGeom>
              <a:solidFill>
                <a:srgbClr val="2A6FA8"/>
              </a:solidFill>
              <a:ln>
                <a:noFill/>
              </a:ln>
            </p:spPr>
            <p:txBody>
              <a:bodyPr spcFirstLastPara="1" wrap="square" lIns="0" tIns="0" rIns="0" bIns="0" anchor="t" anchorCtr="0">
                <a:noAutofit/>
              </a:bodyPr>
              <a:lstStyle/>
              <a:p>
                <a:pPr marL="76200" lvl="0" algn="l" rtl="0">
                  <a:spcBef>
                    <a:spcPts val="0"/>
                  </a:spcBef>
                  <a:spcAft>
                    <a:spcPts val="0"/>
                  </a:spcAft>
                  <a:buSzPts val="2400"/>
                </a:pPr>
                <a:endParaRPr lang="en-US" sz="1200" dirty="0">
                  <a:solidFill>
                    <a:schemeClr val="bg1"/>
                  </a:solidFill>
                  <a:latin typeface="Calibri Light" panose="020F0302020204030204" pitchFamily="34" charset="0"/>
                  <a:cs typeface="Calibri Light" panose="020F0302020204030204" pitchFamily="34" charset="0"/>
                </a:endParaRPr>
              </a:p>
              <a:p>
                <a:pPr marL="76200" lvl="0" algn="ctr" rtl="0">
                  <a:lnSpc>
                    <a:spcPts val="1200"/>
                  </a:lnSpc>
                  <a:spcBef>
                    <a:spcPts val="0"/>
                  </a:spcBef>
                  <a:spcAft>
                    <a:spcPts val="0"/>
                  </a:spcAft>
                  <a:buSzPts val="2400"/>
                </a:pPr>
                <a:endParaRPr lang="en-US" sz="1200" dirty="0">
                  <a:solidFill>
                    <a:schemeClr val="bg1"/>
                  </a:solidFill>
                  <a:latin typeface="Calibri Light" panose="020F0302020204030204" pitchFamily="34" charset="0"/>
                  <a:cs typeface="Calibri Light" panose="020F0302020204030204" pitchFamily="34" charset="0"/>
                </a:endParaRPr>
              </a:p>
              <a:p>
                <a:pPr marL="76200" lvl="0" algn="ctr" rtl="0">
                  <a:lnSpc>
                    <a:spcPts val="1200"/>
                  </a:lnSpc>
                  <a:spcBef>
                    <a:spcPts val="0"/>
                  </a:spcBef>
                  <a:spcAft>
                    <a:spcPts val="0"/>
                  </a:spcAft>
                  <a:buSzPts val="2400"/>
                </a:pPr>
                <a:r>
                  <a:rPr lang="en-US" sz="1200" dirty="0">
                    <a:solidFill>
                      <a:schemeClr val="bg1"/>
                    </a:solidFill>
                    <a:latin typeface="Calibri Light" panose="020F0302020204030204" pitchFamily="34" charset="0"/>
                    <a:cs typeface="Calibri Light" panose="020F0302020204030204" pitchFamily="34" charset="0"/>
                  </a:rPr>
                  <a:t>Must be</a:t>
                </a:r>
              </a:p>
              <a:p>
                <a:pPr marL="76200" lvl="0" algn="ctr" rtl="0">
                  <a:lnSpc>
                    <a:spcPts val="1200"/>
                  </a:lnSpc>
                  <a:spcBef>
                    <a:spcPts val="0"/>
                  </a:spcBef>
                  <a:spcAft>
                    <a:spcPts val="0"/>
                  </a:spcAft>
                  <a:buSzPts val="2400"/>
                </a:pPr>
                <a:r>
                  <a:rPr lang="en-US" sz="1200" b="1" dirty="0">
                    <a:solidFill>
                      <a:schemeClr val="bg1"/>
                    </a:solidFill>
                    <a:latin typeface="Calibri Light" panose="020F0302020204030204" pitchFamily="34" charset="0"/>
                    <a:cs typeface="Calibri Light" panose="020F0302020204030204" pitchFamily="34" charset="0"/>
                  </a:rPr>
                  <a:t>precise &amp; accurate</a:t>
                </a:r>
              </a:p>
            </p:txBody>
          </p:sp>
          <p:sp>
            <p:nvSpPr>
              <p:cNvPr id="25" name="Google Shape;1638;p22">
                <a:extLst>
                  <a:ext uri="{FF2B5EF4-FFF2-40B4-BE49-F238E27FC236}">
                    <a16:creationId xmlns:a16="http://schemas.microsoft.com/office/drawing/2014/main" id="{3676F0D3-3307-AB78-4574-5CF06CDB7D09}"/>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5956494" y="2025231"/>
                <a:ext cx="2392378" cy="8384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0"/>
                  </a:spcBef>
                  <a:spcAft>
                    <a:spcPts val="800"/>
                  </a:spcAft>
                  <a:buClr>
                    <a:schemeClr val="accent1"/>
                  </a:buClr>
                  <a:buSzPts val="1800"/>
                  <a:buFont typeface="Encode Sans Semi Condensed Light"/>
                  <a:buNone/>
                  <a:defRPr sz="1800" b="0" i="0" u="none" strike="noStrike" cap="none">
                    <a:solidFill>
                      <a:schemeClr val="accent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Avoid “hedging” claims</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Avoid superlatives, or empty comparisons</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Margin of error depends on the field</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Word choice is super important</a:t>
                </a:r>
              </a:p>
            </p:txBody>
          </p:sp>
        </p:grpSp>
        <p:grpSp>
          <p:nvGrpSpPr>
            <p:cNvPr id="4" name="Group 3" descr="Diagram section stating evidence has to be authoritative.">
              <a:extLst>
                <a:ext uri="{FF2B5EF4-FFF2-40B4-BE49-F238E27FC236}">
                  <a16:creationId xmlns:a16="http://schemas.microsoft.com/office/drawing/2014/main" id="{86D1E7FF-F05C-3722-BBB5-B3DE0CB11344}"/>
                </a:ext>
              </a:extLst>
            </p:cNvPr>
            <p:cNvGrpSpPr/>
            <p:nvPr/>
          </p:nvGrpSpPr>
          <p:grpSpPr>
            <a:xfrm>
              <a:off x="4435295" y="3440917"/>
              <a:ext cx="3913577" cy="1390254"/>
              <a:chOff x="4435295" y="3440917"/>
              <a:chExt cx="3913577" cy="1390254"/>
            </a:xfrm>
          </p:grpSpPr>
          <p:sp>
            <p:nvSpPr>
              <p:cNvPr id="26" name="Google Shape;1638;p22">
                <a:extLst>
                  <a:ext uri="{FF2B5EF4-FFF2-40B4-BE49-F238E27FC236}">
                    <a16:creationId xmlns:a16="http://schemas.microsoft.com/office/drawing/2014/main" id="{01F4D392-6B3D-E002-2B87-DF14726A7C4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5956494" y="3442897"/>
                <a:ext cx="2392378" cy="12119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0"/>
                  </a:spcBef>
                  <a:spcAft>
                    <a:spcPts val="800"/>
                  </a:spcAft>
                  <a:buClr>
                    <a:schemeClr val="accent1"/>
                  </a:buClr>
                  <a:buSzPts val="1800"/>
                  <a:buFont typeface="Encode Sans Semi Condensed Light"/>
                  <a:buNone/>
                  <a:defRPr sz="1800" b="0" i="0" u="none" strike="noStrike" cap="none">
                    <a:solidFill>
                      <a:schemeClr val="accent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See what other researchers are valuing or devaluing (this means a breadth of research, and pay attention to their citations and the neg/pos of those works)</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Pay attention to ‘failed arguments’ (what NOT to do)</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Think about ‘degrees of authority’ on an issue</a:t>
                </a:r>
              </a:p>
            </p:txBody>
          </p:sp>
          <p:sp>
            <p:nvSpPr>
              <p:cNvPr id="9" name="Google Shape;867;p61">
                <a:extLst>
                  <a:ext uri="{FF2B5EF4-FFF2-40B4-BE49-F238E27FC236}">
                    <a16:creationId xmlns:a16="http://schemas.microsoft.com/office/drawing/2014/main" id="{2175B8F4-53A3-38CD-B457-852934A41F28}"/>
                  </a:ext>
                  <a:ext uri="{C183D7F6-B498-43B3-948B-1728B52AA6E4}">
                    <adec:decorative xmlns:adec="http://schemas.microsoft.com/office/drawing/2017/decorative" val="1"/>
                  </a:ext>
                </a:extLst>
              </p:cNvPr>
              <p:cNvSpPr/>
              <p:nvPr/>
            </p:nvSpPr>
            <p:spPr>
              <a:xfrm>
                <a:off x="4435295" y="3440917"/>
                <a:ext cx="1369527" cy="1390254"/>
              </a:xfrm>
              <a:custGeom>
                <a:avLst/>
                <a:gdLst/>
                <a:ahLst/>
                <a:cxnLst/>
                <a:rect l="l" t="t" r="r" b="b"/>
                <a:pathLst>
                  <a:path w="21600" h="21600" extrusionOk="0">
                    <a:moveTo>
                      <a:pt x="0" y="0"/>
                    </a:moveTo>
                    <a:lnTo>
                      <a:pt x="0" y="15143"/>
                    </a:lnTo>
                    <a:cubicBezTo>
                      <a:pt x="0" y="18709"/>
                      <a:pt x="2587" y="21600"/>
                      <a:pt x="5778" y="21600"/>
                    </a:cubicBezTo>
                    <a:lnTo>
                      <a:pt x="21600" y="21600"/>
                    </a:lnTo>
                    <a:lnTo>
                      <a:pt x="21600" y="6457"/>
                    </a:lnTo>
                    <a:cubicBezTo>
                      <a:pt x="21600" y="2891"/>
                      <a:pt x="19013" y="0"/>
                      <a:pt x="15822" y="0"/>
                    </a:cubicBezTo>
                    <a:cubicBezTo>
                      <a:pt x="15822" y="0"/>
                      <a:pt x="0" y="0"/>
                      <a:pt x="0" y="0"/>
                    </a:cubicBezTo>
                    <a:close/>
                    <a:moveTo>
                      <a:pt x="0" y="0"/>
                    </a:moveTo>
                  </a:path>
                </a:pathLst>
              </a:custGeom>
              <a:solidFill>
                <a:srgbClr val="FFE05B"/>
              </a:solidFill>
              <a:ln>
                <a:noFill/>
              </a:ln>
            </p:spPr>
            <p:txBody>
              <a:bodyPr spcFirstLastPara="1" wrap="square" lIns="0" tIns="0" rIns="0" bIns="0" anchor="t" anchorCtr="0">
                <a:noAutofit/>
              </a:bodyPr>
              <a:lstStyle/>
              <a:p>
                <a:pPr algn="ctr"/>
                <a:endParaRPr lang="en-US" sz="1200" dirty="0">
                  <a:latin typeface="Calibri Light" panose="020F0302020204030204" pitchFamily="34" charset="0"/>
                  <a:cs typeface="Calibri Light" panose="020F0302020204030204" pitchFamily="34" charset="0"/>
                </a:endParaRPr>
              </a:p>
              <a:p>
                <a:pPr algn="ctr"/>
                <a:endParaRPr lang="en-US" sz="1200" dirty="0">
                  <a:latin typeface="Calibri Light" panose="020F0302020204030204" pitchFamily="34" charset="0"/>
                  <a:cs typeface="Calibri Light" panose="020F0302020204030204" pitchFamily="34" charset="0"/>
                </a:endParaRPr>
              </a:p>
              <a:p>
                <a:pPr algn="ctr"/>
                <a:endParaRPr lang="en-US" sz="1200" dirty="0">
                  <a:latin typeface="Calibri Light" panose="020F0302020204030204" pitchFamily="34" charset="0"/>
                  <a:cs typeface="Calibri Light" panose="020F0302020204030204" pitchFamily="34" charset="0"/>
                </a:endParaRPr>
              </a:p>
              <a:p>
                <a:pPr algn="ctr">
                  <a:lnSpc>
                    <a:spcPts val="1200"/>
                  </a:lnSpc>
                </a:pPr>
                <a:r>
                  <a:rPr lang="en-US" sz="1200" dirty="0">
                    <a:latin typeface="Calibri Light" panose="020F0302020204030204" pitchFamily="34" charset="0"/>
                    <a:cs typeface="Calibri Light" panose="020F0302020204030204" pitchFamily="34" charset="0"/>
                  </a:rPr>
                  <a:t>      </a:t>
                </a:r>
              </a:p>
              <a:p>
                <a:pPr algn="ctr">
                  <a:lnSpc>
                    <a:spcPts val="1200"/>
                  </a:lnSpc>
                </a:pPr>
                <a:r>
                  <a:rPr lang="en-US" sz="1200" dirty="0">
                    <a:latin typeface="Calibri Light" panose="020F0302020204030204" pitchFamily="34" charset="0"/>
                    <a:cs typeface="Calibri Light" panose="020F0302020204030204" pitchFamily="34" charset="0"/>
                  </a:rPr>
                  <a:t>    Must be</a:t>
                </a:r>
              </a:p>
              <a:p>
                <a:pPr algn="ctr">
                  <a:lnSpc>
                    <a:spcPts val="1200"/>
                  </a:lnSpc>
                </a:pPr>
                <a:r>
                  <a:rPr lang="en-US" sz="1200" dirty="0">
                    <a:latin typeface="Calibri Light" panose="020F0302020204030204" pitchFamily="34" charset="0"/>
                    <a:cs typeface="Calibri Light" panose="020F0302020204030204" pitchFamily="34" charset="0"/>
                  </a:rPr>
                  <a:t>     </a:t>
                </a:r>
                <a:r>
                  <a:rPr lang="en-US" sz="1200" b="1" dirty="0">
                    <a:latin typeface="Calibri Light" panose="020F0302020204030204" pitchFamily="34" charset="0"/>
                    <a:cs typeface="Calibri Light" panose="020F0302020204030204" pitchFamily="34" charset="0"/>
                  </a:rPr>
                  <a:t>authoritative</a:t>
                </a:r>
              </a:p>
            </p:txBody>
          </p:sp>
        </p:grpSp>
        <p:grpSp>
          <p:nvGrpSpPr>
            <p:cNvPr id="10" name="Group 9" descr="Diagram section stating evidence has to be representative.">
              <a:extLst>
                <a:ext uri="{FF2B5EF4-FFF2-40B4-BE49-F238E27FC236}">
                  <a16:creationId xmlns:a16="http://schemas.microsoft.com/office/drawing/2014/main" id="{38C382C8-8BAD-75B5-D744-904ED354727C}"/>
                </a:ext>
              </a:extLst>
            </p:cNvPr>
            <p:cNvGrpSpPr/>
            <p:nvPr/>
          </p:nvGrpSpPr>
          <p:grpSpPr>
            <a:xfrm>
              <a:off x="464052" y="3440917"/>
              <a:ext cx="3913578" cy="1390254"/>
              <a:chOff x="464052" y="3440917"/>
              <a:chExt cx="3913578" cy="1390254"/>
            </a:xfrm>
          </p:grpSpPr>
          <p:sp>
            <p:nvSpPr>
              <p:cNvPr id="8" name="Google Shape;866;p61">
                <a:extLst>
                  <a:ext uri="{FF2B5EF4-FFF2-40B4-BE49-F238E27FC236}">
                    <a16:creationId xmlns:a16="http://schemas.microsoft.com/office/drawing/2014/main" id="{0308055A-FC5C-1A89-26A5-F95FB6E8D68D}"/>
                  </a:ext>
                  <a:ext uri="{C183D7F6-B498-43B3-948B-1728B52AA6E4}">
                    <adec:decorative xmlns:adec="http://schemas.microsoft.com/office/drawing/2017/decorative" val="1"/>
                  </a:ext>
                </a:extLst>
              </p:cNvPr>
              <p:cNvSpPr/>
              <p:nvPr/>
            </p:nvSpPr>
            <p:spPr>
              <a:xfrm>
                <a:off x="3008103" y="3440917"/>
                <a:ext cx="1369527" cy="1390254"/>
              </a:xfrm>
              <a:custGeom>
                <a:avLst/>
                <a:gdLst/>
                <a:ahLst/>
                <a:cxnLst/>
                <a:rect l="l" t="t" r="r" b="b"/>
                <a:pathLst>
                  <a:path w="21600" h="21600" extrusionOk="0">
                    <a:moveTo>
                      <a:pt x="5778" y="0"/>
                    </a:moveTo>
                    <a:cubicBezTo>
                      <a:pt x="2587" y="0"/>
                      <a:pt x="0" y="2891"/>
                      <a:pt x="0" y="6457"/>
                    </a:cubicBezTo>
                    <a:lnTo>
                      <a:pt x="0" y="21600"/>
                    </a:lnTo>
                    <a:lnTo>
                      <a:pt x="15822" y="21600"/>
                    </a:lnTo>
                    <a:cubicBezTo>
                      <a:pt x="19013" y="21600"/>
                      <a:pt x="21600" y="18709"/>
                      <a:pt x="21600" y="15143"/>
                    </a:cubicBezTo>
                    <a:lnTo>
                      <a:pt x="21600" y="0"/>
                    </a:lnTo>
                    <a:cubicBezTo>
                      <a:pt x="21600" y="0"/>
                      <a:pt x="5778" y="0"/>
                      <a:pt x="5778" y="0"/>
                    </a:cubicBezTo>
                    <a:close/>
                    <a:moveTo>
                      <a:pt x="5778" y="0"/>
                    </a:moveTo>
                  </a:path>
                </a:pathLst>
              </a:custGeom>
              <a:solidFill>
                <a:srgbClr val="2A6FA8"/>
              </a:solidFill>
              <a:ln>
                <a:noFill/>
              </a:ln>
            </p:spPr>
            <p:txBody>
              <a:bodyPr spcFirstLastPara="1" wrap="square" lIns="0" tIns="0" rIns="0" bIns="0" anchor="t" anchorCtr="0">
                <a:noAutofit/>
              </a:bodyPr>
              <a:lstStyle/>
              <a:p>
                <a:endParaRPr lang="en-US" sz="1200" dirty="0">
                  <a:solidFill>
                    <a:schemeClr val="bg1"/>
                  </a:solidFill>
                  <a:latin typeface="Calibri Light" panose="020F0302020204030204" pitchFamily="34" charset="0"/>
                  <a:cs typeface="Calibri Light" panose="020F0302020204030204" pitchFamily="34" charset="0"/>
                </a:endParaRPr>
              </a:p>
              <a:p>
                <a:pPr>
                  <a:lnSpc>
                    <a:spcPts val="1200"/>
                  </a:lnSpc>
                </a:pPr>
                <a:endParaRPr lang="en-US" sz="1200" dirty="0">
                  <a:solidFill>
                    <a:schemeClr val="bg1"/>
                  </a:solidFill>
                  <a:latin typeface="Calibri Light" panose="020F0302020204030204" pitchFamily="34" charset="0"/>
                  <a:cs typeface="Calibri Light" panose="020F0302020204030204" pitchFamily="34" charset="0"/>
                </a:endParaRPr>
              </a:p>
              <a:p>
                <a:pPr>
                  <a:lnSpc>
                    <a:spcPts val="1200"/>
                  </a:lnSpc>
                </a:pPr>
                <a:r>
                  <a:rPr lang="en-US" sz="1200" dirty="0">
                    <a:solidFill>
                      <a:schemeClr val="bg1"/>
                    </a:solidFill>
                    <a:latin typeface="Calibri Light" panose="020F0302020204030204" pitchFamily="34" charset="0"/>
                    <a:cs typeface="Calibri Light" panose="020F0302020204030204" pitchFamily="34" charset="0"/>
                  </a:rPr>
                  <a:t> </a:t>
                </a:r>
              </a:p>
              <a:p>
                <a:pPr>
                  <a:lnSpc>
                    <a:spcPts val="1200"/>
                  </a:lnSpc>
                </a:pPr>
                <a:r>
                  <a:rPr lang="en-US" sz="1200" dirty="0">
                    <a:solidFill>
                      <a:schemeClr val="bg1"/>
                    </a:solidFill>
                    <a:latin typeface="Calibri Light" panose="020F0302020204030204" pitchFamily="34" charset="0"/>
                    <a:cs typeface="Calibri Light" panose="020F0302020204030204" pitchFamily="34" charset="0"/>
                  </a:rPr>
                  <a:t>         </a:t>
                </a:r>
              </a:p>
              <a:p>
                <a:pPr>
                  <a:lnSpc>
                    <a:spcPts val="1200"/>
                  </a:lnSpc>
                </a:pPr>
                <a:r>
                  <a:rPr lang="en-US" sz="1200" dirty="0">
                    <a:solidFill>
                      <a:schemeClr val="bg1"/>
                    </a:solidFill>
                    <a:latin typeface="Calibri Light" panose="020F0302020204030204" pitchFamily="34" charset="0"/>
                    <a:cs typeface="Calibri Light" panose="020F0302020204030204" pitchFamily="34" charset="0"/>
                  </a:rPr>
                  <a:t>        Must be</a:t>
                </a:r>
              </a:p>
              <a:p>
                <a:pPr>
                  <a:lnSpc>
                    <a:spcPts val="1200"/>
                  </a:lnSpc>
                </a:pPr>
                <a:r>
                  <a:rPr lang="en-US" sz="1200" dirty="0">
                    <a:solidFill>
                      <a:schemeClr val="bg1"/>
                    </a:solidFill>
                    <a:latin typeface="Calibri Light" panose="020F0302020204030204" pitchFamily="34" charset="0"/>
                    <a:cs typeface="Calibri Light" panose="020F0302020204030204" pitchFamily="34" charset="0"/>
                  </a:rPr>
                  <a:t>   </a:t>
                </a:r>
                <a:r>
                  <a:rPr lang="en-US" sz="1200" b="1" dirty="0">
                    <a:solidFill>
                      <a:schemeClr val="bg1"/>
                    </a:solidFill>
                    <a:latin typeface="Calibri Light" panose="020F0302020204030204" pitchFamily="34" charset="0"/>
                    <a:cs typeface="Calibri Light" panose="020F0302020204030204" pitchFamily="34" charset="0"/>
                  </a:rPr>
                  <a:t>representative </a:t>
                </a:r>
                <a:r>
                  <a:rPr lang="en-US" sz="1200" dirty="0">
                    <a:solidFill>
                      <a:schemeClr val="bg1"/>
                    </a:solidFill>
                    <a:latin typeface="Calibri Light" panose="020F0302020204030204" pitchFamily="34" charset="0"/>
                    <a:cs typeface="Calibri Light" panose="020F0302020204030204" pitchFamily="34" charset="0"/>
                  </a:rPr>
                  <a:t>      </a:t>
                </a:r>
              </a:p>
              <a:p>
                <a:pPr>
                  <a:lnSpc>
                    <a:spcPts val="1200"/>
                  </a:lnSpc>
                </a:pPr>
                <a:r>
                  <a:rPr lang="en-US" sz="1200" dirty="0">
                    <a:solidFill>
                      <a:schemeClr val="bg1"/>
                    </a:solidFill>
                    <a:latin typeface="Calibri Light" panose="020F0302020204030204" pitchFamily="34" charset="0"/>
                    <a:cs typeface="Calibri Light" panose="020F0302020204030204" pitchFamily="34" charset="0"/>
                  </a:rPr>
                  <a:t>     (collectively,</a:t>
                </a:r>
              </a:p>
              <a:p>
                <a:pPr>
                  <a:lnSpc>
                    <a:spcPts val="1200"/>
                  </a:lnSpc>
                </a:pPr>
                <a:r>
                  <a:rPr lang="en-US" sz="1200" dirty="0">
                    <a:solidFill>
                      <a:schemeClr val="bg1"/>
                    </a:solidFill>
                    <a:latin typeface="Calibri Light" panose="020F0302020204030204" pitchFamily="34" charset="0"/>
                    <a:cs typeface="Calibri Light" panose="020F0302020204030204" pitchFamily="34" charset="0"/>
                  </a:rPr>
                  <a:t>      holistically)</a:t>
                </a:r>
              </a:p>
            </p:txBody>
          </p:sp>
          <p:sp>
            <p:nvSpPr>
              <p:cNvPr id="24" name="Google Shape;1638;p22">
                <a:extLst>
                  <a:ext uri="{FF2B5EF4-FFF2-40B4-BE49-F238E27FC236}">
                    <a16:creationId xmlns:a16="http://schemas.microsoft.com/office/drawing/2014/main" id="{9D9F69D8-6931-D4EE-5D36-EE6DE34E573B}"/>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64052" y="3440917"/>
                <a:ext cx="2392378" cy="12966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0"/>
                  </a:spcBef>
                  <a:spcAft>
                    <a:spcPts val="800"/>
                  </a:spcAft>
                  <a:buClr>
                    <a:schemeClr val="accent1"/>
                  </a:buClr>
                  <a:buSzPts val="1800"/>
                  <a:buFont typeface="Encode Sans Semi Condensed Light"/>
                  <a:buNone/>
                  <a:defRPr sz="1800" b="0" i="0" u="none" strike="noStrike" cap="none">
                    <a:solidFill>
                      <a:schemeClr val="accent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General error is too little evidence</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Think about the full range of variation/availability</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Small sample sizes are generally problematic (must be acknowledged explicitly)</a:t>
                </a:r>
              </a:p>
              <a:p>
                <a:pPr marL="247650" indent="-171450" algn="l">
                  <a:lnSpc>
                    <a:spcPts val="1200"/>
                  </a:lnSpc>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Avoid “cherry-picking” and the anecdotal</a:t>
                </a:r>
              </a:p>
              <a:p>
                <a:pPr marL="247650" indent="-171450" algn="l">
                  <a:lnSpc>
                    <a:spcPts val="1200"/>
                  </a:lnSpc>
                  <a:spcAft>
                    <a:spcPts val="0"/>
                  </a:spcAft>
                  <a:buClr>
                    <a:srgbClr val="2A6FA8"/>
                  </a:buClr>
                  <a:buSzPct val="120000"/>
                  <a:buFont typeface="Calibri Light" panose="020F0302020204030204" pitchFamily="34" charset="0"/>
                  <a:buChar char="&gt;"/>
                </a:pPr>
                <a:endPar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endParaRPr>
              </a:p>
            </p:txBody>
          </p:sp>
        </p:grpSp>
        <p:grpSp>
          <p:nvGrpSpPr>
            <p:cNvPr id="11" name="Group 10" descr="Diagram section stating evidence has to be sufficient.">
              <a:extLst>
                <a:ext uri="{FF2B5EF4-FFF2-40B4-BE49-F238E27FC236}">
                  <a16:creationId xmlns:a16="http://schemas.microsoft.com/office/drawing/2014/main" id="{203B1339-3A9B-CB00-98D4-2F40A8B5AB97}"/>
                </a:ext>
              </a:extLst>
            </p:cNvPr>
            <p:cNvGrpSpPr/>
            <p:nvPr/>
          </p:nvGrpSpPr>
          <p:grpSpPr>
            <a:xfrm>
              <a:off x="462607" y="1974979"/>
              <a:ext cx="3913577" cy="1390254"/>
              <a:chOff x="462607" y="1974979"/>
              <a:chExt cx="3913577" cy="1390254"/>
            </a:xfrm>
          </p:grpSpPr>
          <p:sp>
            <p:nvSpPr>
              <p:cNvPr id="27" name="Google Shape;867;p61">
                <a:extLst>
                  <a:ext uri="{FF2B5EF4-FFF2-40B4-BE49-F238E27FC236}">
                    <a16:creationId xmlns:a16="http://schemas.microsoft.com/office/drawing/2014/main" id="{8B3DDEFC-2632-4DB1-6FBD-C15F309D4CCA}"/>
                  </a:ext>
                  <a:ext uri="{C183D7F6-B498-43B3-948B-1728B52AA6E4}">
                    <adec:decorative xmlns:adec="http://schemas.microsoft.com/office/drawing/2017/decorative" val="1"/>
                  </a:ext>
                </a:extLst>
              </p:cNvPr>
              <p:cNvSpPr/>
              <p:nvPr/>
            </p:nvSpPr>
            <p:spPr>
              <a:xfrm>
                <a:off x="3006657" y="1974979"/>
                <a:ext cx="1369527" cy="1390254"/>
              </a:xfrm>
              <a:custGeom>
                <a:avLst/>
                <a:gdLst/>
                <a:ahLst/>
                <a:cxnLst/>
                <a:rect l="l" t="t" r="r" b="b"/>
                <a:pathLst>
                  <a:path w="21600" h="21600" extrusionOk="0">
                    <a:moveTo>
                      <a:pt x="0" y="0"/>
                    </a:moveTo>
                    <a:lnTo>
                      <a:pt x="0" y="15143"/>
                    </a:lnTo>
                    <a:cubicBezTo>
                      <a:pt x="0" y="18709"/>
                      <a:pt x="2587" y="21600"/>
                      <a:pt x="5778" y="21600"/>
                    </a:cubicBezTo>
                    <a:lnTo>
                      <a:pt x="21600" y="21600"/>
                    </a:lnTo>
                    <a:lnTo>
                      <a:pt x="21600" y="6457"/>
                    </a:lnTo>
                    <a:cubicBezTo>
                      <a:pt x="21600" y="2891"/>
                      <a:pt x="19013" y="0"/>
                      <a:pt x="15822" y="0"/>
                    </a:cubicBezTo>
                    <a:cubicBezTo>
                      <a:pt x="15822" y="0"/>
                      <a:pt x="0" y="0"/>
                      <a:pt x="0" y="0"/>
                    </a:cubicBezTo>
                    <a:close/>
                    <a:moveTo>
                      <a:pt x="0" y="0"/>
                    </a:moveTo>
                  </a:path>
                </a:pathLst>
              </a:custGeom>
              <a:solidFill>
                <a:srgbClr val="FFE05B"/>
              </a:solidFill>
              <a:ln>
                <a:noFill/>
              </a:ln>
            </p:spPr>
            <p:txBody>
              <a:bodyPr spcFirstLastPara="1" wrap="square" lIns="0" tIns="0" rIns="0" bIns="0" anchor="t" anchorCtr="0">
                <a:noAutofit/>
              </a:bodyPr>
              <a:lstStyle/>
              <a:p>
                <a:pPr algn="ctr"/>
                <a:endParaRPr lang="en-US" sz="1200" dirty="0">
                  <a:latin typeface="Calibri Light" panose="020F0302020204030204" pitchFamily="34" charset="0"/>
                  <a:cs typeface="Calibri Light" panose="020F0302020204030204" pitchFamily="34" charset="0"/>
                </a:endParaRPr>
              </a:p>
              <a:p>
                <a:pPr algn="ctr"/>
                <a:endParaRPr lang="en-US" sz="1200" dirty="0">
                  <a:latin typeface="Calibri Light" panose="020F0302020204030204" pitchFamily="34" charset="0"/>
                  <a:cs typeface="Calibri Light" panose="020F0302020204030204" pitchFamily="34" charset="0"/>
                </a:endParaRPr>
              </a:p>
              <a:p>
                <a:pPr algn="ctr"/>
                <a:r>
                  <a:rPr lang="en-US" sz="1200" dirty="0">
                    <a:latin typeface="Calibri Light" panose="020F0302020204030204" pitchFamily="34" charset="0"/>
                    <a:cs typeface="Calibri Light" panose="020F0302020204030204" pitchFamily="34" charset="0"/>
                  </a:rPr>
                  <a:t>Must be</a:t>
                </a:r>
              </a:p>
              <a:p>
                <a:pPr algn="ctr"/>
                <a:r>
                  <a:rPr lang="en-US" sz="1200" b="1" dirty="0">
                    <a:latin typeface="Calibri Light" panose="020F0302020204030204" pitchFamily="34" charset="0"/>
                    <a:cs typeface="Calibri Light" panose="020F0302020204030204" pitchFamily="34" charset="0"/>
                  </a:rPr>
                  <a:t>sufficient</a:t>
                </a:r>
              </a:p>
            </p:txBody>
          </p:sp>
          <p:sp>
            <p:nvSpPr>
              <p:cNvPr id="28" name="Google Shape;1638;p22">
                <a:extLst>
                  <a:ext uri="{FF2B5EF4-FFF2-40B4-BE49-F238E27FC236}">
                    <a16:creationId xmlns:a16="http://schemas.microsoft.com/office/drawing/2014/main" id="{879F5E9B-D42C-7E2F-7C2A-2C2B0FCC72B1}"/>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62607" y="1974979"/>
                <a:ext cx="2392378" cy="10954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0"/>
                  </a:spcBef>
                  <a:spcAft>
                    <a:spcPts val="800"/>
                  </a:spcAft>
                  <a:buClr>
                    <a:schemeClr val="accent1"/>
                  </a:buClr>
                  <a:buSzPts val="1800"/>
                  <a:buFont typeface="Encode Sans Semi Condensed Light"/>
                  <a:buNone/>
                  <a:defRPr sz="1800" b="0" i="0" u="none" strike="noStrike" cap="none">
                    <a:solidFill>
                      <a:schemeClr val="accent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247650" lvl="0" indent="-171450" algn="l" rtl="0">
                  <a:lnSpc>
                    <a:spcPts val="1200"/>
                  </a:lnSpc>
                  <a:spcBef>
                    <a:spcPts val="0"/>
                  </a:spcBef>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Careful reading = skeptical reading</a:t>
                </a:r>
              </a:p>
              <a:p>
                <a:pPr marL="247650" lvl="0" indent="-171450" algn="l" rtl="0">
                  <a:lnSpc>
                    <a:spcPts val="1200"/>
                  </a:lnSpc>
                  <a:spcBef>
                    <a:spcPts val="0"/>
                  </a:spcBef>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Avoid trivial mistakes</a:t>
                </a:r>
              </a:p>
              <a:p>
                <a:pPr marL="247650" lvl="0" indent="-171450" algn="l" rtl="0">
                  <a:lnSpc>
                    <a:spcPts val="1200"/>
                  </a:lnSpc>
                  <a:spcBef>
                    <a:spcPts val="0"/>
                  </a:spcBef>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Double-check ALL sources, source authors, source publishers—find bias</a:t>
                </a:r>
              </a:p>
              <a:p>
                <a:pPr marL="247650" lvl="0" indent="-171450" algn="l" rtl="0">
                  <a:lnSpc>
                    <a:spcPts val="1200"/>
                  </a:lnSpc>
                  <a:spcBef>
                    <a:spcPts val="0"/>
                  </a:spcBef>
                  <a:spcAft>
                    <a:spcPts val="0"/>
                  </a:spcAft>
                  <a:buClr>
                    <a:srgbClr val="2A6FA8"/>
                  </a:buClr>
                  <a:buSzPct val="120000"/>
                  <a:buFont typeface="Calibri Light" panose="020F0302020204030204" pitchFamily="34" charset="0"/>
                  <a:buChar char="&gt;"/>
                </a:pPr>
                <a:r>
                  <a:rPr lang="en-US" sz="1100" dirty="0">
                    <a:solidFill>
                      <a:srgbClr val="000000"/>
                    </a:solidFill>
                    <a:latin typeface="Calibri Light" panose="020F0302020204030204" pitchFamily="34" charset="0"/>
                    <a:ea typeface="Encode Sans Semi Condensed ExtraLight"/>
                    <a:cs typeface="Calibri Light" panose="020F0302020204030204" pitchFamily="34" charset="0"/>
                    <a:sym typeface="Encode Sans Semi Condensed ExtraLight"/>
                  </a:rPr>
                  <a:t>(if you use dubious evidence, purposefully, address that it may be problematic; this builds ethos)</a:t>
                </a:r>
                <a:endParaRPr lang="en-US" sz="1100" dirty="0">
                  <a:latin typeface="Calibri Light" panose="020F0302020204030204" pitchFamily="34" charset="0"/>
                  <a:ea typeface="Encode Sans Semi Condensed ExtraLight"/>
                  <a:cs typeface="Calibri Light" panose="020F0302020204030204" pitchFamily="34" charset="0"/>
                  <a:sym typeface="Encode Sans Semi Condensed ExtraLight"/>
                </a:endParaRPr>
              </a:p>
            </p:txBody>
          </p:sp>
        </p:grpSp>
      </p:grpSp>
      <p:grpSp>
        <p:nvGrpSpPr>
          <p:cNvPr id="2" name="Group 1" descr="Diagram main objective stating evidence has to satisfy the following.">
            <a:extLst>
              <a:ext uri="{FF2B5EF4-FFF2-40B4-BE49-F238E27FC236}">
                <a16:creationId xmlns:a16="http://schemas.microsoft.com/office/drawing/2014/main" id="{410C99DF-389B-99DF-D8C8-DA040F35665F}"/>
              </a:ext>
            </a:extLst>
          </p:cNvPr>
          <p:cNvGrpSpPr/>
          <p:nvPr/>
        </p:nvGrpSpPr>
        <p:grpSpPr>
          <a:xfrm>
            <a:off x="3664035" y="2662449"/>
            <a:ext cx="1483955" cy="1484856"/>
            <a:chOff x="3664035" y="2662449"/>
            <a:chExt cx="1483955" cy="1484856"/>
          </a:xfrm>
        </p:grpSpPr>
        <p:grpSp>
          <p:nvGrpSpPr>
            <p:cNvPr id="5" name="Group 4">
              <a:extLst>
                <a:ext uri="{FF2B5EF4-FFF2-40B4-BE49-F238E27FC236}">
                  <a16:creationId xmlns:a16="http://schemas.microsoft.com/office/drawing/2014/main" id="{2AFD436E-5189-1ECD-0A1F-4E261769E875}"/>
                </a:ext>
                <a:ext uri="{C183D7F6-B498-43B3-948B-1728B52AA6E4}">
                  <adec:decorative xmlns:adec="http://schemas.microsoft.com/office/drawing/2017/decorative" val="1"/>
                </a:ext>
              </a:extLst>
            </p:cNvPr>
            <p:cNvGrpSpPr/>
            <p:nvPr/>
          </p:nvGrpSpPr>
          <p:grpSpPr>
            <a:xfrm>
              <a:off x="3664035" y="2662449"/>
              <a:ext cx="1483955" cy="1484856"/>
              <a:chOff x="3664035" y="2662449"/>
              <a:chExt cx="1483955" cy="1484856"/>
            </a:xfrm>
          </p:grpSpPr>
          <p:sp>
            <p:nvSpPr>
              <p:cNvPr id="16" name="Google Shape;879;p61">
                <a:extLst>
                  <a:ext uri="{FF2B5EF4-FFF2-40B4-BE49-F238E27FC236}">
                    <a16:creationId xmlns:a16="http://schemas.microsoft.com/office/drawing/2014/main" id="{86ABCFDC-2A24-F319-0F12-8AC213187739}"/>
                  </a:ext>
                  <a:ext uri="{C183D7F6-B498-43B3-948B-1728B52AA6E4}">
                    <adec:decorative xmlns:adec="http://schemas.microsoft.com/office/drawing/2017/decorative" val="1"/>
                  </a:ext>
                </a:extLst>
              </p:cNvPr>
              <p:cNvSpPr/>
              <p:nvPr/>
            </p:nvSpPr>
            <p:spPr>
              <a:xfrm>
                <a:off x="3664035" y="2662449"/>
                <a:ext cx="712695" cy="706388"/>
              </a:xfrm>
              <a:custGeom>
                <a:avLst/>
                <a:gdLst/>
                <a:ahLst/>
                <a:cxnLst/>
                <a:rect l="l" t="t" r="r" b="b"/>
                <a:pathLst>
                  <a:path w="21600" h="21600" extrusionOk="0">
                    <a:moveTo>
                      <a:pt x="0" y="21600"/>
                    </a:moveTo>
                    <a:lnTo>
                      <a:pt x="21600" y="21600"/>
                    </a:lnTo>
                    <a:lnTo>
                      <a:pt x="21600" y="0"/>
                    </a:lnTo>
                    <a:cubicBezTo>
                      <a:pt x="9931" y="449"/>
                      <a:pt x="540" y="9858"/>
                      <a:pt x="0" y="21600"/>
                    </a:cubicBezTo>
                  </a:path>
                </a:pathLst>
              </a:custGeom>
              <a:solidFill>
                <a:srgbClr val="FFF2B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880;p61">
                <a:extLst>
                  <a:ext uri="{FF2B5EF4-FFF2-40B4-BE49-F238E27FC236}">
                    <a16:creationId xmlns:a16="http://schemas.microsoft.com/office/drawing/2014/main" id="{CA3E0FB2-FA1A-90A9-58D6-E54506DFA0B5}"/>
                  </a:ext>
                  <a:ext uri="{C183D7F6-B498-43B3-948B-1728B52AA6E4}">
                    <adec:decorative xmlns:adec="http://schemas.microsoft.com/office/drawing/2017/decorative" val="1"/>
                  </a:ext>
                </a:extLst>
              </p:cNvPr>
              <p:cNvSpPr/>
              <p:nvPr/>
            </p:nvSpPr>
            <p:spPr>
              <a:xfrm>
                <a:off x="4435295" y="2662449"/>
                <a:ext cx="712695" cy="706388"/>
              </a:xfrm>
              <a:custGeom>
                <a:avLst/>
                <a:gdLst/>
                <a:ahLst/>
                <a:cxnLst/>
                <a:rect l="l" t="t" r="r" b="b"/>
                <a:pathLst>
                  <a:path w="21600" h="21600" extrusionOk="0">
                    <a:moveTo>
                      <a:pt x="0" y="21600"/>
                    </a:moveTo>
                    <a:lnTo>
                      <a:pt x="21600" y="21600"/>
                    </a:lnTo>
                    <a:cubicBezTo>
                      <a:pt x="21060" y="9858"/>
                      <a:pt x="11669" y="449"/>
                      <a:pt x="0" y="0"/>
                    </a:cubicBezTo>
                    <a:cubicBezTo>
                      <a:pt x="0" y="0"/>
                      <a:pt x="0" y="21600"/>
                      <a:pt x="0" y="21600"/>
                    </a:cubicBezTo>
                    <a:close/>
                    <a:moveTo>
                      <a:pt x="0" y="21600"/>
                    </a:moveTo>
                  </a:path>
                </a:pathLst>
              </a:custGeom>
              <a:solidFill>
                <a:schemeClr val="bg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81;p61">
                <a:extLst>
                  <a:ext uri="{FF2B5EF4-FFF2-40B4-BE49-F238E27FC236}">
                    <a16:creationId xmlns:a16="http://schemas.microsoft.com/office/drawing/2014/main" id="{06BFA198-844D-8D1A-67A2-96F5215B62E1}"/>
                  </a:ext>
                  <a:ext uri="{C183D7F6-B498-43B3-948B-1728B52AA6E4}">
                    <adec:decorative xmlns:adec="http://schemas.microsoft.com/office/drawing/2017/decorative" val="1"/>
                  </a:ext>
                </a:extLst>
              </p:cNvPr>
              <p:cNvSpPr/>
              <p:nvPr/>
            </p:nvSpPr>
            <p:spPr>
              <a:xfrm>
                <a:off x="3664035" y="3440917"/>
                <a:ext cx="712695" cy="706388"/>
              </a:xfrm>
              <a:custGeom>
                <a:avLst/>
                <a:gdLst/>
                <a:ahLst/>
                <a:cxnLst/>
                <a:rect l="l" t="t" r="r" b="b"/>
                <a:pathLst>
                  <a:path w="21600" h="21600" extrusionOk="0">
                    <a:moveTo>
                      <a:pt x="0" y="0"/>
                    </a:moveTo>
                    <a:cubicBezTo>
                      <a:pt x="540" y="11742"/>
                      <a:pt x="9931" y="21150"/>
                      <a:pt x="21600" y="21600"/>
                    </a:cubicBezTo>
                    <a:lnTo>
                      <a:pt x="21600" y="0"/>
                    </a:lnTo>
                    <a:cubicBezTo>
                      <a:pt x="21600" y="0"/>
                      <a:pt x="0" y="0"/>
                      <a:pt x="0" y="0"/>
                    </a:cubicBezTo>
                    <a:close/>
                    <a:moveTo>
                      <a:pt x="0" y="0"/>
                    </a:moveTo>
                  </a:path>
                </a:pathLst>
              </a:custGeom>
              <a:solidFill>
                <a:schemeClr val="bg1">
                  <a:alpha val="40000"/>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82;p61">
                <a:extLst>
                  <a:ext uri="{FF2B5EF4-FFF2-40B4-BE49-F238E27FC236}">
                    <a16:creationId xmlns:a16="http://schemas.microsoft.com/office/drawing/2014/main" id="{D563501A-B420-2E72-3596-8B833207B04D}"/>
                  </a:ext>
                  <a:ext uri="{C183D7F6-B498-43B3-948B-1728B52AA6E4}">
                    <adec:decorative xmlns:adec="http://schemas.microsoft.com/office/drawing/2017/decorative" val="1"/>
                  </a:ext>
                </a:extLst>
              </p:cNvPr>
              <p:cNvSpPr/>
              <p:nvPr/>
            </p:nvSpPr>
            <p:spPr>
              <a:xfrm>
                <a:off x="4435295" y="3440917"/>
                <a:ext cx="712695" cy="706388"/>
              </a:xfrm>
              <a:custGeom>
                <a:avLst/>
                <a:gdLst/>
                <a:ahLst/>
                <a:cxnLst/>
                <a:rect l="l" t="t" r="r" b="b"/>
                <a:pathLst>
                  <a:path w="21600" h="21600" extrusionOk="0">
                    <a:moveTo>
                      <a:pt x="0" y="0"/>
                    </a:moveTo>
                    <a:lnTo>
                      <a:pt x="0" y="21600"/>
                    </a:lnTo>
                    <a:cubicBezTo>
                      <a:pt x="11669" y="21150"/>
                      <a:pt x="21060" y="11742"/>
                      <a:pt x="21600" y="0"/>
                    </a:cubicBezTo>
                    <a:cubicBezTo>
                      <a:pt x="21600" y="0"/>
                      <a:pt x="0" y="0"/>
                      <a:pt x="0" y="0"/>
                    </a:cubicBezTo>
                    <a:close/>
                    <a:moveTo>
                      <a:pt x="0" y="0"/>
                    </a:moveTo>
                  </a:path>
                </a:pathLst>
              </a:custGeom>
              <a:solidFill>
                <a:srgbClr val="FFF2B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 name="Google Shape;883;p61">
              <a:extLst>
                <a:ext uri="{FF2B5EF4-FFF2-40B4-BE49-F238E27FC236}">
                  <a16:creationId xmlns:a16="http://schemas.microsoft.com/office/drawing/2014/main" id="{59A61666-C541-DB6E-A2E4-9811A19F49EA}"/>
                </a:ext>
                <a:ext uri="{C183D7F6-B498-43B3-948B-1728B52AA6E4}">
                  <adec:decorative xmlns:adec="http://schemas.microsoft.com/office/drawing/2017/decorative" val="1"/>
                </a:ext>
              </a:extLst>
            </p:cNvPr>
            <p:cNvSpPr/>
            <p:nvPr/>
          </p:nvSpPr>
          <p:spPr>
            <a:xfrm>
              <a:off x="3815403" y="2813817"/>
              <a:ext cx="1182118" cy="1182119"/>
            </a:xfrm>
            <a:custGeom>
              <a:avLst/>
              <a:gdLst/>
              <a:ahLst/>
              <a:cxnLst/>
              <a:rect l="l" t="t" r="r" b="b"/>
              <a:pathLst>
                <a:path w="21600" h="21600" extrusionOk="0">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path>
              </a:pathLst>
            </a:custGeom>
            <a:solidFill>
              <a:srgbClr val="FFFFFF"/>
            </a:solidFill>
            <a:ln>
              <a:noFill/>
            </a:ln>
          </p:spPr>
          <p:txBody>
            <a:bodyPr spcFirstLastPara="1" wrap="square" lIns="0" tIns="0" rIns="0" bIns="0" anchor="t" anchorCtr="0">
              <a:noAutofit/>
            </a:bodyPr>
            <a:lstStyle/>
            <a:p>
              <a:pPr algn="ctr"/>
              <a:endParaRPr lang="en-US" sz="1200" dirty="0">
                <a:latin typeface="Calibri Light" panose="020F0302020204030204" pitchFamily="34" charset="0"/>
                <a:cs typeface="Calibri Light" panose="020F0302020204030204" pitchFamily="34" charset="0"/>
              </a:endParaRPr>
            </a:p>
            <a:p>
              <a:pPr algn="ctr"/>
              <a:endParaRPr lang="en-US" sz="1200" dirty="0">
                <a:latin typeface="Calibri Light" panose="020F0302020204030204" pitchFamily="34" charset="0"/>
                <a:cs typeface="Calibri Light" panose="020F0302020204030204" pitchFamily="34" charset="0"/>
              </a:endParaRPr>
            </a:p>
            <a:p>
              <a:pPr algn="ctr">
                <a:lnSpc>
                  <a:spcPts val="1300"/>
                </a:lnSpc>
              </a:pPr>
              <a:r>
                <a:rPr lang="en-US" sz="1200" b="1" dirty="0">
                  <a:latin typeface="Calibri Light" panose="020F0302020204030204" pitchFamily="34" charset="0"/>
                  <a:cs typeface="Calibri Light" panose="020F0302020204030204" pitchFamily="34" charset="0"/>
                </a:rPr>
                <a:t>Evidence has</a:t>
              </a:r>
            </a:p>
            <a:p>
              <a:pPr algn="ctr">
                <a:lnSpc>
                  <a:spcPts val="1300"/>
                </a:lnSpc>
              </a:pPr>
              <a:r>
                <a:rPr lang="en-US" sz="1200" b="1" dirty="0">
                  <a:latin typeface="Calibri Light" panose="020F0302020204030204" pitchFamily="34" charset="0"/>
                  <a:cs typeface="Calibri Light" panose="020F0302020204030204" pitchFamily="34" charset="0"/>
                </a:rPr>
                <a:t>to satisfy the following:</a:t>
              </a:r>
            </a:p>
          </p:txBody>
        </p:sp>
      </p:grpSp>
      <p:sp>
        <p:nvSpPr>
          <p:cNvPr id="14" name="Google Shape;1577;p14">
            <a:extLst>
              <a:ext uri="{FF2B5EF4-FFF2-40B4-BE49-F238E27FC236}">
                <a16:creationId xmlns:a16="http://schemas.microsoft.com/office/drawing/2014/main" id="{C95E0E7D-EBD4-371C-9C7A-2BE464A6B070}"/>
              </a:ext>
            </a:extLst>
          </p:cNvPr>
          <p:cNvSpPr txBox="1">
            <a:spLocks noGrp="1"/>
          </p:cNvSpPr>
          <p:nvPr>
            <p:ph type="sldNum" idx="12"/>
          </p:nvPr>
        </p:nvSpPr>
        <p:spPr>
          <a:xfrm>
            <a:off x="8811000" y="0"/>
            <a:ext cx="3330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sz="1000">
                <a:latin typeface="Calibri Light" panose="020F0302020204030204" pitchFamily="34" charset="0"/>
                <a:cs typeface="Calibri Light" panose="020F0302020204030204" pitchFamily="34" charset="0"/>
              </a:rPr>
              <a:pPr marL="0" lvl="0" indent="0" algn="ctr" rtl="0">
                <a:spcBef>
                  <a:spcPts val="0"/>
                </a:spcBef>
                <a:spcAft>
                  <a:spcPts val="0"/>
                </a:spcAft>
                <a:buNone/>
              </a:pPr>
              <a:t>9</a:t>
            </a:fld>
            <a:endParaRPr sz="1000" dirty="0">
              <a:latin typeface="Calibri Light" panose="020F0302020204030204" pitchFamily="34" charset="0"/>
              <a:cs typeface="Calibri Light" panose="020F0302020204030204" pitchFamily="34" charset="0"/>
            </a:endParaRPr>
          </a:p>
        </p:txBody>
      </p:sp>
    </p:spTree>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2051</Words>
  <Application>Microsoft Office PowerPoint</Application>
  <PresentationFormat>On-screen Show (16:9)</PresentationFormat>
  <Paragraphs>187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Bodoni MT Condensed</vt:lpstr>
      <vt:lpstr>Arial</vt:lpstr>
      <vt:lpstr>Amatic SC</vt:lpstr>
      <vt:lpstr>Encode Sans Semi Condensed</vt:lpstr>
      <vt:lpstr>Calibri Light</vt:lpstr>
      <vt:lpstr>Encode Sans Semi Condensed Light</vt:lpstr>
      <vt:lpstr>Calibri</vt:lpstr>
      <vt:lpstr>Ephesus template</vt:lpstr>
      <vt:lpstr>Proper Source Selection  And Other Source Considerations</vt:lpstr>
      <vt:lpstr>Reviewing: Mind-mapping Lenses and Perspectives</vt:lpstr>
      <vt:lpstr>Dimensions of Disciplinary Understanding</vt:lpstr>
      <vt:lpstr>Proper Sources (By Medium)</vt:lpstr>
      <vt:lpstr>Per The LEAF Project:</vt:lpstr>
      <vt:lpstr>Words of Caution</vt:lpstr>
      <vt:lpstr>Scholarly vs. Popular Sources</vt:lpstr>
      <vt:lpstr>Self-published Sources...</vt:lpstr>
      <vt:lpstr>Assessing if something is Usable, or just Topic-Inspiration</vt:lpstr>
      <vt:lpstr>Best way to use sources? Find the threaded conversations-see their works cited!    (works on Wiki too!)</vt:lpstr>
      <vt:lpstr>Searching via Databases or Search Engines</vt:lpstr>
      <vt:lpstr>Today’s Task: Practicing Some Legitimate Source Evaluation</vt:lpstr>
      <vt:lpstr>What is an Annotated Bibliography?</vt:lpstr>
      <vt:lpstr>First Sources: Web and Scholarly Journal (Find one of each and evaluate as below):</vt:lpstr>
      <vt:lpstr>Next Up: Identifying the Argument-Argument Mapping/Diagramming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Source Selection  And other source considerations</dc:title>
  <cp:lastModifiedBy>Dara Ramos</cp:lastModifiedBy>
  <cp:revision>83</cp:revision>
  <dcterms:modified xsi:type="dcterms:W3CDTF">2022-08-22T22:14:37Z</dcterms:modified>
</cp:coreProperties>
</file>